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355" r:id="rId3"/>
    <p:sldId id="357" r:id="rId4"/>
    <p:sldId id="356" r:id="rId5"/>
    <p:sldId id="374" r:id="rId6"/>
    <p:sldId id="312" r:id="rId7"/>
    <p:sldId id="372" r:id="rId8"/>
    <p:sldId id="373" r:id="rId9"/>
    <p:sldId id="367" r:id="rId10"/>
    <p:sldId id="366" r:id="rId11"/>
    <p:sldId id="375" r:id="rId12"/>
    <p:sldId id="378" r:id="rId13"/>
    <p:sldId id="369" r:id="rId14"/>
    <p:sldId id="370" r:id="rId15"/>
    <p:sldId id="359" r:id="rId16"/>
    <p:sldId id="360" r:id="rId17"/>
    <p:sldId id="358" r:id="rId18"/>
    <p:sldId id="383" r:id="rId19"/>
    <p:sldId id="382" r:id="rId20"/>
    <p:sldId id="381" r:id="rId21"/>
    <p:sldId id="384" r:id="rId22"/>
    <p:sldId id="385" r:id="rId23"/>
    <p:sldId id="284" r:id="rId24"/>
    <p:sldId id="399" r:id="rId25"/>
    <p:sldId id="387" r:id="rId26"/>
    <p:sldId id="361" r:id="rId27"/>
    <p:sldId id="332" r:id="rId28"/>
    <p:sldId id="289" r:id="rId29"/>
    <p:sldId id="362" r:id="rId30"/>
    <p:sldId id="363" r:id="rId31"/>
    <p:sldId id="288" r:id="rId32"/>
    <p:sldId id="395" r:id="rId33"/>
    <p:sldId id="371" r:id="rId34"/>
    <p:sldId id="365" r:id="rId35"/>
    <p:sldId id="392" r:id="rId36"/>
    <p:sldId id="377" r:id="rId37"/>
    <p:sldId id="396" r:id="rId38"/>
    <p:sldId id="376" r:id="rId39"/>
    <p:sldId id="394" r:id="rId40"/>
    <p:sldId id="338" r:id="rId41"/>
    <p:sldId id="336" r:id="rId42"/>
    <p:sldId id="337" r:id="rId43"/>
    <p:sldId id="339" r:id="rId44"/>
    <p:sldId id="397" r:id="rId45"/>
    <p:sldId id="393" r:id="rId46"/>
    <p:sldId id="398"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OOKINGS, Claire (LINCOLNSHIRE COMMUNITY HEALTH SERVICES NHS TRUST)" initials="BC(CHSNT" lastIdx="1" clrIdx="0">
    <p:extLst>
      <p:ext uri="{19B8F6BF-5375-455C-9EA6-DF929625EA0E}">
        <p15:presenceInfo xmlns:p15="http://schemas.microsoft.com/office/powerpoint/2012/main" userId="S::claire.brookings@nhs.net::3a819325-72a4-4732-9305-a6cd8efae20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938D85-B865-4999-B8BA-9F15E158EE99}" v="1240" dt="2023-09-21T09:40:07.4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91" d="100"/>
          <a:sy n="91" d="100"/>
        </p:scale>
        <p:origin x="63" y="2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EC6E6E-746E-4BB1-8695-FAE23262FADC}" type="datetimeFigureOut">
              <a:rPr lang="en-GB" smtClean="0"/>
              <a:t>26/09/2023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87794BC-5CFD-4C84-B9C7-75CFE76D0910}" type="slidenum">
              <a:rPr lang="en-GB" smtClean="0"/>
              <a:t>‹#›</a:t>
            </a:fld>
            <a:endParaRPr lang="en-GB" dirty="0"/>
          </a:p>
        </p:txBody>
      </p:sp>
    </p:spTree>
    <p:extLst>
      <p:ext uri="{BB962C8B-B14F-4D97-AF65-F5344CB8AC3E}">
        <p14:creationId xmlns:p14="http://schemas.microsoft.com/office/powerpoint/2010/main" val="3481541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EC6E6E-746E-4BB1-8695-FAE23262FADC}" type="datetimeFigureOut">
              <a:rPr lang="en-GB" smtClean="0"/>
              <a:t>26/09/2023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87794BC-5CFD-4C84-B9C7-75CFE76D0910}" type="slidenum">
              <a:rPr lang="en-GB" smtClean="0"/>
              <a:t>‹#›</a:t>
            </a:fld>
            <a:endParaRPr lang="en-GB" dirty="0"/>
          </a:p>
        </p:txBody>
      </p:sp>
    </p:spTree>
    <p:extLst>
      <p:ext uri="{BB962C8B-B14F-4D97-AF65-F5344CB8AC3E}">
        <p14:creationId xmlns:p14="http://schemas.microsoft.com/office/powerpoint/2010/main" val="2408216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EC6E6E-746E-4BB1-8695-FAE23262FADC}" type="datetimeFigureOut">
              <a:rPr lang="en-GB" smtClean="0"/>
              <a:t>26/09/2023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87794BC-5CFD-4C84-B9C7-75CFE76D0910}" type="slidenum">
              <a:rPr lang="en-GB" smtClean="0"/>
              <a:t>‹#›</a:t>
            </a:fld>
            <a:endParaRPr lang="en-GB" dirty="0"/>
          </a:p>
        </p:txBody>
      </p:sp>
    </p:spTree>
    <p:extLst>
      <p:ext uri="{BB962C8B-B14F-4D97-AF65-F5344CB8AC3E}">
        <p14:creationId xmlns:p14="http://schemas.microsoft.com/office/powerpoint/2010/main" val="431913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EC6E6E-746E-4BB1-8695-FAE23262FADC}" type="datetimeFigureOut">
              <a:rPr lang="en-GB" smtClean="0"/>
              <a:t>26/09/2023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87794BC-5CFD-4C84-B9C7-75CFE76D0910}" type="slidenum">
              <a:rPr lang="en-GB" smtClean="0"/>
              <a:t>‹#›</a:t>
            </a:fld>
            <a:endParaRPr lang="en-GB" dirty="0"/>
          </a:p>
        </p:txBody>
      </p:sp>
    </p:spTree>
    <p:extLst>
      <p:ext uri="{BB962C8B-B14F-4D97-AF65-F5344CB8AC3E}">
        <p14:creationId xmlns:p14="http://schemas.microsoft.com/office/powerpoint/2010/main" val="906983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EC6E6E-746E-4BB1-8695-FAE23262FADC}" type="datetimeFigureOut">
              <a:rPr lang="en-GB" smtClean="0"/>
              <a:t>26/09/2023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87794BC-5CFD-4C84-B9C7-75CFE76D0910}" type="slidenum">
              <a:rPr lang="en-GB" smtClean="0"/>
              <a:t>‹#›</a:t>
            </a:fld>
            <a:endParaRPr lang="en-GB" dirty="0"/>
          </a:p>
        </p:txBody>
      </p:sp>
    </p:spTree>
    <p:extLst>
      <p:ext uri="{BB962C8B-B14F-4D97-AF65-F5344CB8AC3E}">
        <p14:creationId xmlns:p14="http://schemas.microsoft.com/office/powerpoint/2010/main" val="1154671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EC6E6E-746E-4BB1-8695-FAE23262FADC}" type="datetimeFigureOut">
              <a:rPr lang="en-GB" smtClean="0"/>
              <a:t>26/09/2023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87794BC-5CFD-4C84-B9C7-75CFE76D0910}" type="slidenum">
              <a:rPr lang="en-GB" smtClean="0"/>
              <a:t>‹#›</a:t>
            </a:fld>
            <a:endParaRPr lang="en-GB" dirty="0"/>
          </a:p>
        </p:txBody>
      </p:sp>
    </p:spTree>
    <p:extLst>
      <p:ext uri="{BB962C8B-B14F-4D97-AF65-F5344CB8AC3E}">
        <p14:creationId xmlns:p14="http://schemas.microsoft.com/office/powerpoint/2010/main" val="2678498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2EC6E6E-746E-4BB1-8695-FAE23262FADC}" type="datetimeFigureOut">
              <a:rPr lang="en-GB" smtClean="0"/>
              <a:t>26/09/2023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87794BC-5CFD-4C84-B9C7-75CFE76D0910}" type="slidenum">
              <a:rPr lang="en-GB" smtClean="0"/>
              <a:t>‹#›</a:t>
            </a:fld>
            <a:endParaRPr lang="en-GB" dirty="0"/>
          </a:p>
        </p:txBody>
      </p:sp>
    </p:spTree>
    <p:extLst>
      <p:ext uri="{BB962C8B-B14F-4D97-AF65-F5344CB8AC3E}">
        <p14:creationId xmlns:p14="http://schemas.microsoft.com/office/powerpoint/2010/main" val="4024191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2EC6E6E-746E-4BB1-8695-FAE23262FADC}" type="datetimeFigureOut">
              <a:rPr lang="en-GB" smtClean="0"/>
              <a:t>26/09/2023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87794BC-5CFD-4C84-B9C7-75CFE76D0910}" type="slidenum">
              <a:rPr lang="en-GB" smtClean="0"/>
              <a:t>‹#›</a:t>
            </a:fld>
            <a:endParaRPr lang="en-GB" dirty="0"/>
          </a:p>
        </p:txBody>
      </p:sp>
    </p:spTree>
    <p:extLst>
      <p:ext uri="{BB962C8B-B14F-4D97-AF65-F5344CB8AC3E}">
        <p14:creationId xmlns:p14="http://schemas.microsoft.com/office/powerpoint/2010/main" val="2865169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EC6E6E-746E-4BB1-8695-FAE23262FADC}" type="datetimeFigureOut">
              <a:rPr lang="en-GB" smtClean="0"/>
              <a:t>26/09/2023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87794BC-5CFD-4C84-B9C7-75CFE76D0910}" type="slidenum">
              <a:rPr lang="en-GB" smtClean="0"/>
              <a:t>‹#›</a:t>
            </a:fld>
            <a:endParaRPr lang="en-GB" dirty="0"/>
          </a:p>
        </p:txBody>
      </p:sp>
    </p:spTree>
    <p:extLst>
      <p:ext uri="{BB962C8B-B14F-4D97-AF65-F5344CB8AC3E}">
        <p14:creationId xmlns:p14="http://schemas.microsoft.com/office/powerpoint/2010/main" val="850775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2EC6E6E-746E-4BB1-8695-FAE23262FADC}" type="datetimeFigureOut">
              <a:rPr lang="en-GB" smtClean="0"/>
              <a:t>26/09/2023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87794BC-5CFD-4C84-B9C7-75CFE76D0910}" type="slidenum">
              <a:rPr lang="en-GB" smtClean="0"/>
              <a:t>‹#›</a:t>
            </a:fld>
            <a:endParaRPr lang="en-GB" dirty="0"/>
          </a:p>
        </p:txBody>
      </p:sp>
    </p:spTree>
    <p:extLst>
      <p:ext uri="{BB962C8B-B14F-4D97-AF65-F5344CB8AC3E}">
        <p14:creationId xmlns:p14="http://schemas.microsoft.com/office/powerpoint/2010/main" val="1084476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2EC6E6E-746E-4BB1-8695-FAE23262FADC}" type="datetimeFigureOut">
              <a:rPr lang="en-GB" smtClean="0"/>
              <a:t>26/09/2023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87794BC-5CFD-4C84-B9C7-75CFE76D0910}" type="slidenum">
              <a:rPr lang="en-GB" smtClean="0"/>
              <a:t>‹#›</a:t>
            </a:fld>
            <a:endParaRPr lang="en-GB" dirty="0"/>
          </a:p>
        </p:txBody>
      </p:sp>
    </p:spTree>
    <p:extLst>
      <p:ext uri="{BB962C8B-B14F-4D97-AF65-F5344CB8AC3E}">
        <p14:creationId xmlns:p14="http://schemas.microsoft.com/office/powerpoint/2010/main" val="2646361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EC6E6E-746E-4BB1-8695-FAE23262FADC}" type="datetimeFigureOut">
              <a:rPr lang="en-GB" smtClean="0"/>
              <a:t>26/09/2023</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7794BC-5CFD-4C84-B9C7-75CFE76D0910}" type="slidenum">
              <a:rPr lang="en-GB" smtClean="0"/>
              <a:t>‹#›</a:t>
            </a:fld>
            <a:endParaRPr lang="en-GB" dirty="0"/>
          </a:p>
        </p:txBody>
      </p:sp>
    </p:spTree>
    <p:extLst>
      <p:ext uri="{BB962C8B-B14F-4D97-AF65-F5344CB8AC3E}">
        <p14:creationId xmlns:p14="http://schemas.microsoft.com/office/powerpoint/2010/main" val="162729887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nps.org.au/assets/ef8ba906a03e7080-f2801769e605-Choosing-a-combined-oral-contraceptive-pill.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nhs.uk/conditions/contraception/miss-combined-pill/#:~:text=Take%20the%20last%20pill%20you%20missed%2C%20even%20if%20that%20means,you%20begin%20your%20next%20pack."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07724-2F31-4CF6-9DC2-A2B306426C70}"/>
              </a:ext>
            </a:extLst>
          </p:cNvPr>
          <p:cNvSpPr>
            <a:spLocks noGrp="1"/>
          </p:cNvSpPr>
          <p:nvPr>
            <p:ph type="ctrTitle"/>
          </p:nvPr>
        </p:nvSpPr>
        <p:spPr>
          <a:xfrm>
            <a:off x="0" y="3210153"/>
            <a:ext cx="12192000" cy="1655762"/>
          </a:xfrm>
        </p:spPr>
        <p:txBody>
          <a:bodyPr>
            <a:normAutofit/>
          </a:bodyPr>
          <a:lstStyle/>
          <a:p>
            <a:r>
              <a:rPr lang="en-GB" sz="3600" dirty="0">
                <a:effectLst/>
                <a:latin typeface="Calibri" panose="020F0502020204030204" pitchFamily="34" charset="0"/>
                <a:ea typeface="Calibri" panose="020F0502020204030204" pitchFamily="34" charset="0"/>
              </a:rPr>
              <a:t>“Supporting contraceptive choice: How do you assist in providing the right option for patients?” </a:t>
            </a:r>
            <a:endParaRPr lang="en-GB" sz="3600" dirty="0"/>
          </a:p>
        </p:txBody>
      </p:sp>
      <p:sp>
        <p:nvSpPr>
          <p:cNvPr id="3" name="Subtitle 2">
            <a:extLst>
              <a:ext uri="{FF2B5EF4-FFF2-40B4-BE49-F238E27FC236}">
                <a16:creationId xmlns:a16="http://schemas.microsoft.com/office/drawing/2014/main" id="{B2094994-3E04-48BF-AFC5-AF9D647E654D}"/>
              </a:ext>
            </a:extLst>
          </p:cNvPr>
          <p:cNvSpPr>
            <a:spLocks noGrp="1"/>
          </p:cNvSpPr>
          <p:nvPr>
            <p:ph type="subTitle" idx="1"/>
          </p:nvPr>
        </p:nvSpPr>
        <p:spPr>
          <a:xfrm>
            <a:off x="1524000" y="5060724"/>
            <a:ext cx="9144000" cy="1655762"/>
          </a:xfrm>
        </p:spPr>
        <p:txBody>
          <a:bodyPr>
            <a:noAutofit/>
          </a:bodyPr>
          <a:lstStyle/>
          <a:p>
            <a:r>
              <a:rPr lang="en-GB" dirty="0"/>
              <a:t>Dr Claire Brookings </a:t>
            </a:r>
          </a:p>
          <a:p>
            <a:r>
              <a:rPr lang="en-GB" dirty="0"/>
              <a:t>Consultant GUM and HIV</a:t>
            </a:r>
          </a:p>
          <a:p>
            <a:r>
              <a:rPr lang="en-GB" dirty="0"/>
              <a:t>FSRH Trainer </a:t>
            </a:r>
          </a:p>
        </p:txBody>
      </p:sp>
      <p:pic>
        <p:nvPicPr>
          <p:cNvPr id="4" name="Picture 5" descr="http://t3.gstatic.com/images?q=tbn:ANd9GcQsxO3vqpzqddpeK6xRVRG4lVVp5q_wsVlHZjTkt-FsBaHvTYAEcw">
            <a:extLst>
              <a:ext uri="{FF2B5EF4-FFF2-40B4-BE49-F238E27FC236}">
                <a16:creationId xmlns:a16="http://schemas.microsoft.com/office/drawing/2014/main" id="{3A3C4D8E-48D2-42F9-8C1F-B1740E7AEAB5}"/>
              </a:ext>
            </a:extLst>
          </p:cNvPr>
          <p:cNvPicPr>
            <a:picLocks noChangeAspect="1" noChangeArrowheads="1"/>
          </p:cNvPicPr>
          <p:nvPr/>
        </p:nvPicPr>
        <p:blipFill>
          <a:blip r:embed="rId2"/>
          <a:srcRect/>
          <a:stretch>
            <a:fillRect/>
          </a:stretch>
        </p:blipFill>
        <p:spPr bwMode="auto">
          <a:xfrm>
            <a:off x="3435122" y="103189"/>
            <a:ext cx="4886325" cy="3240087"/>
          </a:xfrm>
          <a:prstGeom prst="rect">
            <a:avLst/>
          </a:prstGeom>
          <a:noFill/>
          <a:ln w="9525">
            <a:noFill/>
            <a:miter lim="800000"/>
            <a:headEnd/>
            <a:tailEnd/>
          </a:ln>
        </p:spPr>
      </p:pic>
      <p:pic>
        <p:nvPicPr>
          <p:cNvPr id="5" name="Picture 4">
            <a:extLst>
              <a:ext uri="{FF2B5EF4-FFF2-40B4-BE49-F238E27FC236}">
                <a16:creationId xmlns:a16="http://schemas.microsoft.com/office/drawing/2014/main" id="{9E53AD99-590D-4252-98D8-AF9A5483A05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06100" y="6065838"/>
            <a:ext cx="14859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87676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79214-3A54-4D22-940D-B51B166F8B13}"/>
              </a:ext>
            </a:extLst>
          </p:cNvPr>
          <p:cNvSpPr>
            <a:spLocks noGrp="1"/>
          </p:cNvSpPr>
          <p:nvPr>
            <p:ph type="title"/>
          </p:nvPr>
        </p:nvSpPr>
        <p:spPr/>
        <p:txBody>
          <a:bodyPr/>
          <a:lstStyle/>
          <a:p>
            <a:r>
              <a:rPr lang="en-GB" dirty="0"/>
              <a:t>COC – Side Effects</a:t>
            </a:r>
          </a:p>
        </p:txBody>
      </p:sp>
      <p:sp>
        <p:nvSpPr>
          <p:cNvPr id="3" name="Content Placeholder 2">
            <a:extLst>
              <a:ext uri="{FF2B5EF4-FFF2-40B4-BE49-F238E27FC236}">
                <a16:creationId xmlns:a16="http://schemas.microsoft.com/office/drawing/2014/main" id="{57014D36-B63E-4BF8-96BE-1C77521A3264}"/>
              </a:ext>
            </a:extLst>
          </p:cNvPr>
          <p:cNvSpPr>
            <a:spLocks noGrp="1"/>
          </p:cNvSpPr>
          <p:nvPr>
            <p:ph idx="1"/>
          </p:nvPr>
        </p:nvSpPr>
        <p:spPr>
          <a:xfrm>
            <a:off x="838200" y="1724025"/>
            <a:ext cx="10515600" cy="4351338"/>
          </a:xfrm>
        </p:spPr>
        <p:txBody>
          <a:bodyPr>
            <a:normAutofit/>
          </a:bodyPr>
          <a:lstStyle/>
          <a:p>
            <a:r>
              <a:rPr lang="en-GB" dirty="0"/>
              <a:t>Mood</a:t>
            </a:r>
          </a:p>
          <a:p>
            <a:pPr lvl="1"/>
            <a:r>
              <a:rPr lang="en-GB" dirty="0"/>
              <a:t>Some women do experience a negative effect on mood</a:t>
            </a:r>
          </a:p>
          <a:p>
            <a:pPr lvl="1"/>
            <a:r>
              <a:rPr lang="en-GB" dirty="0"/>
              <a:t>No clear consistent evidence</a:t>
            </a:r>
          </a:p>
          <a:p>
            <a:pPr lvl="1"/>
            <a:r>
              <a:rPr lang="en-GB" dirty="0"/>
              <a:t>Consider changing formulation to alternative progestogen</a:t>
            </a:r>
          </a:p>
          <a:p>
            <a:pPr lvl="1"/>
            <a:r>
              <a:rPr lang="en-GB" dirty="0"/>
              <a:t>If premenstrual, consider continuous use</a:t>
            </a:r>
          </a:p>
          <a:p>
            <a:r>
              <a:rPr lang="en-GB" dirty="0"/>
              <a:t>Weight gain</a:t>
            </a:r>
          </a:p>
          <a:p>
            <a:pPr lvl="1"/>
            <a:r>
              <a:rPr lang="en-GB" dirty="0"/>
              <a:t>No evidence</a:t>
            </a:r>
          </a:p>
          <a:p>
            <a:r>
              <a:rPr lang="en-GB" dirty="0"/>
              <a:t>Libido</a:t>
            </a:r>
          </a:p>
          <a:p>
            <a:pPr lvl="1"/>
            <a:r>
              <a:rPr lang="en-GB" dirty="0"/>
              <a:t>No evidence</a:t>
            </a:r>
          </a:p>
          <a:p>
            <a:endParaRPr lang="en-GB" dirty="0"/>
          </a:p>
          <a:p>
            <a:pPr marL="0" indent="0">
              <a:buNone/>
            </a:pPr>
            <a:endParaRPr lang="en-GB" dirty="0"/>
          </a:p>
          <a:p>
            <a:endParaRPr lang="en-GB" dirty="0"/>
          </a:p>
          <a:p>
            <a:endParaRPr lang="en-GB" dirty="0"/>
          </a:p>
        </p:txBody>
      </p:sp>
      <p:pic>
        <p:nvPicPr>
          <p:cNvPr id="6" name="Picture 5">
            <a:extLst>
              <a:ext uri="{FF2B5EF4-FFF2-40B4-BE49-F238E27FC236}">
                <a16:creationId xmlns:a16="http://schemas.microsoft.com/office/drawing/2014/main" id="{0F870AB8-58BE-447A-8524-3E5D530998F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06100" y="6065838"/>
            <a:ext cx="14859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6484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5C32D-3B88-DB16-9D93-F571E24BB933}"/>
              </a:ext>
            </a:extLst>
          </p:cNvPr>
          <p:cNvSpPr>
            <a:spLocks noGrp="1"/>
          </p:cNvSpPr>
          <p:nvPr>
            <p:ph type="title"/>
          </p:nvPr>
        </p:nvSpPr>
        <p:spPr/>
        <p:txBody>
          <a:bodyPr/>
          <a:lstStyle/>
          <a:p>
            <a:r>
              <a:rPr lang="en-GB" dirty="0"/>
              <a:t>COC – Side Effects</a:t>
            </a:r>
          </a:p>
        </p:txBody>
      </p:sp>
      <p:sp>
        <p:nvSpPr>
          <p:cNvPr id="3" name="Content Placeholder 2">
            <a:extLst>
              <a:ext uri="{FF2B5EF4-FFF2-40B4-BE49-F238E27FC236}">
                <a16:creationId xmlns:a16="http://schemas.microsoft.com/office/drawing/2014/main" id="{2475A1B8-45FD-E2CB-02D4-DBCCD0950459}"/>
              </a:ext>
            </a:extLst>
          </p:cNvPr>
          <p:cNvSpPr>
            <a:spLocks noGrp="1"/>
          </p:cNvSpPr>
          <p:nvPr>
            <p:ph idx="1"/>
          </p:nvPr>
        </p:nvSpPr>
        <p:spPr/>
        <p:txBody>
          <a:bodyPr/>
          <a:lstStyle/>
          <a:p>
            <a:r>
              <a:rPr lang="en-GB" dirty="0"/>
              <a:t>Nausea</a:t>
            </a:r>
          </a:p>
          <a:p>
            <a:pPr lvl="1"/>
            <a:r>
              <a:rPr lang="en-GB" dirty="0"/>
              <a:t>Take at night</a:t>
            </a:r>
          </a:p>
          <a:p>
            <a:pPr lvl="1"/>
            <a:r>
              <a:rPr lang="en-GB" dirty="0"/>
              <a:t>Reduce oestrogen </a:t>
            </a:r>
          </a:p>
          <a:p>
            <a:r>
              <a:rPr lang="en-GB" dirty="0"/>
              <a:t>Bloating</a:t>
            </a:r>
          </a:p>
          <a:p>
            <a:pPr lvl="1"/>
            <a:r>
              <a:rPr lang="en-GB" dirty="0"/>
              <a:t>Reduce oestrogen</a:t>
            </a:r>
          </a:p>
          <a:p>
            <a:pPr lvl="1"/>
            <a:r>
              <a:rPr lang="en-GB" dirty="0" err="1">
                <a:solidFill>
                  <a:srgbClr val="161616"/>
                </a:solidFill>
              </a:rPr>
              <a:t>D</a:t>
            </a:r>
            <a:r>
              <a:rPr lang="en-GB" b="0" i="0" dirty="0" err="1">
                <a:solidFill>
                  <a:srgbClr val="161616"/>
                </a:solidFill>
                <a:effectLst/>
              </a:rPr>
              <a:t>rospirenone</a:t>
            </a:r>
            <a:endParaRPr lang="en-GB" dirty="0"/>
          </a:p>
          <a:p>
            <a:r>
              <a:rPr lang="en-GB" dirty="0"/>
              <a:t>Breast tenderness</a:t>
            </a:r>
          </a:p>
          <a:p>
            <a:pPr lvl="1"/>
            <a:r>
              <a:rPr lang="en-GB" dirty="0"/>
              <a:t>Reduce oestrogen</a:t>
            </a:r>
          </a:p>
          <a:p>
            <a:pPr lvl="1"/>
            <a:r>
              <a:rPr lang="en-GB" dirty="0" err="1"/>
              <a:t>Drospirenone</a:t>
            </a:r>
            <a:endParaRPr lang="en-GB" dirty="0"/>
          </a:p>
          <a:p>
            <a:endParaRPr lang="en-GB" dirty="0"/>
          </a:p>
        </p:txBody>
      </p:sp>
      <p:pic>
        <p:nvPicPr>
          <p:cNvPr id="4" name="Picture 3">
            <a:extLst>
              <a:ext uri="{FF2B5EF4-FFF2-40B4-BE49-F238E27FC236}">
                <a16:creationId xmlns:a16="http://schemas.microsoft.com/office/drawing/2014/main" id="{BDDA4ADF-C9C7-419F-B666-117B3F562D1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06100" y="6065838"/>
            <a:ext cx="14859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44679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3EF97-769D-489C-853F-C80046DE5F27}"/>
              </a:ext>
            </a:extLst>
          </p:cNvPr>
          <p:cNvSpPr>
            <a:spLocks noGrp="1"/>
          </p:cNvSpPr>
          <p:nvPr>
            <p:ph type="title"/>
          </p:nvPr>
        </p:nvSpPr>
        <p:spPr/>
        <p:txBody>
          <a:bodyPr/>
          <a:lstStyle/>
          <a:p>
            <a:r>
              <a:rPr lang="en-GB" dirty="0"/>
              <a:t>PGD exclusions</a:t>
            </a:r>
          </a:p>
        </p:txBody>
      </p:sp>
      <p:sp>
        <p:nvSpPr>
          <p:cNvPr id="3" name="Content Placeholder 2">
            <a:extLst>
              <a:ext uri="{FF2B5EF4-FFF2-40B4-BE49-F238E27FC236}">
                <a16:creationId xmlns:a16="http://schemas.microsoft.com/office/drawing/2014/main" id="{7C15CC24-0494-4176-B36B-1333FF4E2F39}"/>
              </a:ext>
            </a:extLst>
          </p:cNvPr>
          <p:cNvSpPr>
            <a:spLocks noGrp="1"/>
          </p:cNvSpPr>
          <p:nvPr>
            <p:ph idx="1"/>
          </p:nvPr>
        </p:nvSpPr>
        <p:spPr/>
        <p:txBody>
          <a:bodyPr>
            <a:normAutofit fontScale="55000" lnSpcReduction="20000"/>
          </a:bodyPr>
          <a:lstStyle/>
          <a:p>
            <a:r>
              <a:rPr lang="en-GB" dirty="0"/>
              <a:t>• Individuals under 16 years of age and assessed as not competent using Fraser Guidelines. • Individuals 16 years of age and over and assessed as lacking capacity to consent. • Established pregnancy. Note – risk of pregnancy with a negative pregnancy test is not an exclusion. • Known hypersensitivity to the active ingredient or to any constituent of the product - see Summary of Product Characteristics (SPC). • Individuals aged 50 years and over. • Significant or prolonged immobility. • Individuals who have had a gap (of any duration in length) in their COC cycle. Cardiovascular disease • Individuals aged 35 years and over that smoke or stopped smoking less than one year ago (this includes vaping and the use of e-cigarettes). • Body Mass Index (BMI) equal to or greater than 35kg/m2. • Blood pressure greater than 140/90mmHg or controlled hypertension. • Multiple risk factors for cardiovascular disease (CVD) (such as smoking (including vaping/use of e-cigarettes), diabetes, hypertension, obesity, and dyslipidaemias). • Current or past history of ischaemic heart disease, vascular disease, stroke, or transient ischaemic attack. • Current or past history of venous thromboembolism. 6 • Complicated valvular or congenital heart disease, e.g., pulmonary hypertension, history of subacute bacterial endocarditis. • First degree relative (a person's parent, sibling, or child) with venous thromboembolism which first occurred when they were under 45 years of age. • Known thrombogenic mutations, e.g., factor V Leiden, prothrombin mutation, protein S, protein C and antithrombin deficiencies. • Cardiomyopathy with impaired cardiac function. • Atrial fibrillation. Neurological Conditions • Current or past history of migraine with neurological symptoms including aura at any age. • Migraine without aura, first attack when on method of contraception containing an </a:t>
            </a:r>
            <a:r>
              <a:rPr lang="en-GB" dirty="0" err="1"/>
              <a:t>estrogen</a:t>
            </a:r>
            <a:r>
              <a:rPr lang="en-GB" dirty="0"/>
              <a:t>. Cancers • Past or current history of breast cancer. • Carrier of known gene mutations associated with breast cancer, e.g., BRCA1or 2. • Malignant liver tumour (hepatocellular carcinoma). Gastro-intestinal Conditions • Severe (decompensated) cirrhosis. • Gall bladder disease, currently symptomatic or medically managed. • Any bariatric or other surgery resulting in malabsorption. • Cholestasis (related to past combined hormonal contraceptive use). • Benign liver tumour (hepatocellular adenoma). Other conditions • Imminent planned major surgery (COC should be stopped at least 4 weeks prior to planned major surgery or expected period of limited mobility). • Diabetes with end organ disease (retinopathy, nephropathy, neuropathy). • Positive anti-phospholipid antibodies (with or without systemic lupus erythematosus). • Organ transplant, with complications. • Known severe renal impairment or acute renal failure. 7 • Acute porphyria. Medicines • Individuals using enzyme-inducing drugs/herbal products or within 4 weeks of stopping them. • Interacting medicines (other than enzyme inducers) including any medicines or herbal products purchased– see current British National Formulary (BNF) www.bnf.org or individual product SPC http://www.medicines.org.uk</a:t>
            </a:r>
          </a:p>
        </p:txBody>
      </p:sp>
    </p:spTree>
    <p:extLst>
      <p:ext uri="{BB962C8B-B14F-4D97-AF65-F5344CB8AC3E}">
        <p14:creationId xmlns:p14="http://schemas.microsoft.com/office/powerpoint/2010/main" val="38779120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15EC9-9CA0-42D4-9FE7-44DBA069668C}"/>
              </a:ext>
            </a:extLst>
          </p:cNvPr>
          <p:cNvSpPr>
            <a:spLocks noGrp="1"/>
          </p:cNvSpPr>
          <p:nvPr>
            <p:ph type="title"/>
          </p:nvPr>
        </p:nvSpPr>
        <p:spPr/>
        <p:txBody>
          <a:bodyPr/>
          <a:lstStyle/>
          <a:p>
            <a:r>
              <a:rPr lang="en-GB" dirty="0"/>
              <a:t>COC- Risk</a:t>
            </a:r>
          </a:p>
        </p:txBody>
      </p:sp>
      <p:sp>
        <p:nvSpPr>
          <p:cNvPr id="3" name="Content Placeholder 2">
            <a:extLst>
              <a:ext uri="{FF2B5EF4-FFF2-40B4-BE49-F238E27FC236}">
                <a16:creationId xmlns:a16="http://schemas.microsoft.com/office/drawing/2014/main" id="{95B54E90-BF35-45F6-886E-B13DEA71B6BD}"/>
              </a:ext>
            </a:extLst>
          </p:cNvPr>
          <p:cNvSpPr>
            <a:spLocks noGrp="1"/>
          </p:cNvSpPr>
          <p:nvPr>
            <p:ph idx="1"/>
          </p:nvPr>
        </p:nvSpPr>
        <p:spPr/>
        <p:txBody>
          <a:bodyPr/>
          <a:lstStyle/>
          <a:p>
            <a:r>
              <a:rPr lang="en-GB" dirty="0"/>
              <a:t>VTE</a:t>
            </a:r>
          </a:p>
          <a:p>
            <a:r>
              <a:rPr lang="en-GB" dirty="0"/>
              <a:t>MI</a:t>
            </a:r>
          </a:p>
          <a:p>
            <a:r>
              <a:rPr lang="en-GB" dirty="0"/>
              <a:t>CVA</a:t>
            </a:r>
          </a:p>
          <a:p>
            <a:r>
              <a:rPr lang="en-GB" dirty="0"/>
              <a:t>Breast CA</a:t>
            </a:r>
          </a:p>
          <a:p>
            <a:r>
              <a:rPr lang="en-GB" dirty="0"/>
              <a:t>Cervical Ca</a:t>
            </a:r>
          </a:p>
          <a:p>
            <a:r>
              <a:rPr lang="en-GB" dirty="0"/>
              <a:t>Other PGD exclusions</a:t>
            </a:r>
          </a:p>
        </p:txBody>
      </p:sp>
      <p:pic>
        <p:nvPicPr>
          <p:cNvPr id="4" name="Picture 3">
            <a:extLst>
              <a:ext uri="{FF2B5EF4-FFF2-40B4-BE49-F238E27FC236}">
                <a16:creationId xmlns:a16="http://schemas.microsoft.com/office/drawing/2014/main" id="{46A92950-2A30-49E1-A9FE-AA7DA17F423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06100" y="6065838"/>
            <a:ext cx="14859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5432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15EC9-9CA0-42D4-9FE7-44DBA069668C}"/>
              </a:ext>
            </a:extLst>
          </p:cNvPr>
          <p:cNvSpPr>
            <a:spLocks noGrp="1"/>
          </p:cNvSpPr>
          <p:nvPr>
            <p:ph type="title"/>
          </p:nvPr>
        </p:nvSpPr>
        <p:spPr/>
        <p:txBody>
          <a:bodyPr/>
          <a:lstStyle/>
          <a:p>
            <a:r>
              <a:rPr lang="en-GB" dirty="0"/>
              <a:t>COC- benefits</a:t>
            </a:r>
          </a:p>
        </p:txBody>
      </p:sp>
      <p:sp>
        <p:nvSpPr>
          <p:cNvPr id="3" name="Content Placeholder 2">
            <a:extLst>
              <a:ext uri="{FF2B5EF4-FFF2-40B4-BE49-F238E27FC236}">
                <a16:creationId xmlns:a16="http://schemas.microsoft.com/office/drawing/2014/main" id="{95B54E90-BF35-45F6-886E-B13DEA71B6BD}"/>
              </a:ext>
            </a:extLst>
          </p:cNvPr>
          <p:cNvSpPr>
            <a:spLocks noGrp="1"/>
          </p:cNvSpPr>
          <p:nvPr>
            <p:ph idx="1"/>
          </p:nvPr>
        </p:nvSpPr>
        <p:spPr/>
        <p:txBody>
          <a:bodyPr>
            <a:normAutofit/>
          </a:bodyPr>
          <a:lstStyle/>
          <a:p>
            <a:r>
              <a:rPr lang="en-GB" dirty="0"/>
              <a:t>Heavy Menstrual bleeding</a:t>
            </a:r>
          </a:p>
          <a:p>
            <a:r>
              <a:rPr lang="en-GB" dirty="0"/>
              <a:t>Menstrual pain</a:t>
            </a:r>
          </a:p>
          <a:p>
            <a:r>
              <a:rPr lang="en-GB" dirty="0"/>
              <a:t>Acne</a:t>
            </a:r>
          </a:p>
          <a:p>
            <a:r>
              <a:rPr lang="en-GB" dirty="0"/>
              <a:t>Premenstrual symptoms</a:t>
            </a:r>
          </a:p>
          <a:p>
            <a:r>
              <a:rPr lang="en-GB" dirty="0"/>
              <a:t>Endometriosis</a:t>
            </a:r>
          </a:p>
          <a:p>
            <a:r>
              <a:rPr lang="en-GB" dirty="0"/>
              <a:t>PCOS</a:t>
            </a:r>
          </a:p>
          <a:p>
            <a:r>
              <a:rPr lang="en-GB" dirty="0"/>
              <a:t>Endometrial Ca</a:t>
            </a:r>
          </a:p>
          <a:p>
            <a:r>
              <a:rPr lang="en-GB" dirty="0"/>
              <a:t>Ovarian Ca</a:t>
            </a:r>
          </a:p>
          <a:p>
            <a:endParaRPr lang="en-GB" dirty="0"/>
          </a:p>
          <a:p>
            <a:endParaRPr lang="en-GB" dirty="0"/>
          </a:p>
        </p:txBody>
      </p:sp>
      <p:pic>
        <p:nvPicPr>
          <p:cNvPr id="4" name="Picture 3">
            <a:extLst>
              <a:ext uri="{FF2B5EF4-FFF2-40B4-BE49-F238E27FC236}">
                <a16:creationId xmlns:a16="http://schemas.microsoft.com/office/drawing/2014/main" id="{46A92950-2A30-49E1-A9FE-AA7DA17F423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06100" y="6065838"/>
            <a:ext cx="14859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04525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79214-3A54-4D22-940D-B51B166F8B13}"/>
              </a:ext>
            </a:extLst>
          </p:cNvPr>
          <p:cNvSpPr>
            <a:spLocks noGrp="1"/>
          </p:cNvSpPr>
          <p:nvPr>
            <p:ph type="title"/>
          </p:nvPr>
        </p:nvSpPr>
        <p:spPr/>
        <p:txBody>
          <a:bodyPr/>
          <a:lstStyle/>
          <a:p>
            <a:r>
              <a:rPr lang="en-GB" dirty="0"/>
              <a:t>COC –patch </a:t>
            </a:r>
          </a:p>
        </p:txBody>
      </p:sp>
      <p:sp>
        <p:nvSpPr>
          <p:cNvPr id="3" name="Content Placeholder 2">
            <a:extLst>
              <a:ext uri="{FF2B5EF4-FFF2-40B4-BE49-F238E27FC236}">
                <a16:creationId xmlns:a16="http://schemas.microsoft.com/office/drawing/2014/main" id="{57014D36-B63E-4BF8-96BE-1C77521A3264}"/>
              </a:ext>
            </a:extLst>
          </p:cNvPr>
          <p:cNvSpPr>
            <a:spLocks noGrp="1"/>
          </p:cNvSpPr>
          <p:nvPr>
            <p:ph idx="1"/>
          </p:nvPr>
        </p:nvSpPr>
        <p:spPr/>
        <p:txBody>
          <a:bodyPr/>
          <a:lstStyle/>
          <a:p>
            <a:pPr marL="0" indent="0">
              <a:buNone/>
            </a:pPr>
            <a:r>
              <a:rPr lang="en-GB" dirty="0"/>
              <a:t>Exchange patch weekly 3/52 </a:t>
            </a:r>
          </a:p>
          <a:p>
            <a:pPr marL="0" indent="0">
              <a:buNone/>
            </a:pPr>
            <a:r>
              <a:rPr lang="en-GB" dirty="0"/>
              <a:t>1/52 break</a:t>
            </a:r>
          </a:p>
        </p:txBody>
      </p:sp>
      <p:pic>
        <p:nvPicPr>
          <p:cNvPr id="6" name="Picture 5">
            <a:extLst>
              <a:ext uri="{FF2B5EF4-FFF2-40B4-BE49-F238E27FC236}">
                <a16:creationId xmlns:a16="http://schemas.microsoft.com/office/drawing/2014/main" id="{0F870AB8-58BE-447A-8524-3E5D530998F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06100" y="6065838"/>
            <a:ext cx="14859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4303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79214-3A54-4D22-940D-B51B166F8B13}"/>
              </a:ext>
            </a:extLst>
          </p:cNvPr>
          <p:cNvSpPr>
            <a:spLocks noGrp="1"/>
          </p:cNvSpPr>
          <p:nvPr>
            <p:ph type="title"/>
          </p:nvPr>
        </p:nvSpPr>
        <p:spPr/>
        <p:txBody>
          <a:bodyPr/>
          <a:lstStyle/>
          <a:p>
            <a:r>
              <a:rPr lang="en-GB" dirty="0"/>
              <a:t>COC- vaginal ring</a:t>
            </a:r>
          </a:p>
        </p:txBody>
      </p:sp>
      <p:sp>
        <p:nvSpPr>
          <p:cNvPr id="3" name="Content Placeholder 2">
            <a:extLst>
              <a:ext uri="{FF2B5EF4-FFF2-40B4-BE49-F238E27FC236}">
                <a16:creationId xmlns:a16="http://schemas.microsoft.com/office/drawing/2014/main" id="{57014D36-B63E-4BF8-96BE-1C77521A3264}"/>
              </a:ext>
            </a:extLst>
          </p:cNvPr>
          <p:cNvSpPr>
            <a:spLocks noGrp="1"/>
          </p:cNvSpPr>
          <p:nvPr>
            <p:ph idx="1"/>
          </p:nvPr>
        </p:nvSpPr>
        <p:spPr/>
        <p:txBody>
          <a:bodyPr/>
          <a:lstStyle/>
          <a:p>
            <a:pPr marL="0" indent="0">
              <a:buNone/>
            </a:pPr>
            <a:r>
              <a:rPr lang="en-GB" dirty="0"/>
              <a:t>3/52 use then remove </a:t>
            </a:r>
          </a:p>
          <a:p>
            <a:pPr marL="0" indent="0">
              <a:buNone/>
            </a:pPr>
            <a:r>
              <a:rPr lang="en-GB" dirty="0"/>
              <a:t>Reinsert after 1/52</a:t>
            </a:r>
          </a:p>
        </p:txBody>
      </p:sp>
      <p:pic>
        <p:nvPicPr>
          <p:cNvPr id="6" name="Picture 5">
            <a:extLst>
              <a:ext uri="{FF2B5EF4-FFF2-40B4-BE49-F238E27FC236}">
                <a16:creationId xmlns:a16="http://schemas.microsoft.com/office/drawing/2014/main" id="{0F870AB8-58BE-447A-8524-3E5D530998F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06100" y="6065838"/>
            <a:ext cx="14859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242382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7AFB56F-2F36-4CC5-9FC1-0D899CFFD053}"/>
              </a:ext>
            </a:extLst>
          </p:cNvPr>
          <p:cNvSpPr>
            <a:spLocks noGrp="1"/>
          </p:cNvSpPr>
          <p:nvPr>
            <p:ph type="title"/>
          </p:nvPr>
        </p:nvSpPr>
        <p:spPr>
          <a:xfrm>
            <a:off x="686834" y="1153572"/>
            <a:ext cx="3200400" cy="4461163"/>
          </a:xfrm>
        </p:spPr>
        <p:txBody>
          <a:bodyPr>
            <a:normAutofit/>
          </a:bodyPr>
          <a:lstStyle/>
          <a:p>
            <a:r>
              <a:rPr lang="en-GB">
                <a:solidFill>
                  <a:srgbClr val="FFFFFF"/>
                </a:solidFill>
              </a:rPr>
              <a:t>POP</a:t>
            </a: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4CE6DBD1-9C2B-4AB5-ACD4-0F948C878938}"/>
              </a:ext>
            </a:extLst>
          </p:cNvPr>
          <p:cNvSpPr>
            <a:spLocks noGrp="1"/>
          </p:cNvSpPr>
          <p:nvPr>
            <p:ph idx="1"/>
          </p:nvPr>
        </p:nvSpPr>
        <p:spPr>
          <a:xfrm>
            <a:off x="4447308" y="591344"/>
            <a:ext cx="6906491" cy="5585619"/>
          </a:xfrm>
        </p:spPr>
        <p:txBody>
          <a:bodyPr anchor="ctr">
            <a:normAutofit/>
          </a:bodyPr>
          <a:lstStyle/>
          <a:p>
            <a:r>
              <a:rPr lang="en-GB" dirty="0"/>
              <a:t>Types</a:t>
            </a:r>
          </a:p>
          <a:p>
            <a:r>
              <a:rPr lang="en-GB" dirty="0"/>
              <a:t>Mode of action</a:t>
            </a:r>
          </a:p>
          <a:p>
            <a:r>
              <a:rPr lang="en-GB" dirty="0"/>
              <a:t>Efficacy</a:t>
            </a:r>
          </a:p>
          <a:p>
            <a:r>
              <a:rPr lang="en-GB" dirty="0"/>
              <a:t>SE</a:t>
            </a:r>
          </a:p>
          <a:p>
            <a:r>
              <a:rPr lang="en-GB" dirty="0"/>
              <a:t>Risks</a:t>
            </a:r>
          </a:p>
          <a:p>
            <a:r>
              <a:rPr lang="en-GB" dirty="0"/>
              <a:t>Missed pills</a:t>
            </a:r>
          </a:p>
          <a:p>
            <a:r>
              <a:rPr lang="en-GB" dirty="0"/>
              <a:t>D and V</a:t>
            </a:r>
          </a:p>
        </p:txBody>
      </p:sp>
      <p:pic>
        <p:nvPicPr>
          <p:cNvPr id="4" name="Picture 3">
            <a:extLst>
              <a:ext uri="{FF2B5EF4-FFF2-40B4-BE49-F238E27FC236}">
                <a16:creationId xmlns:a16="http://schemas.microsoft.com/office/drawing/2014/main" id="{E83F95ED-8975-48BD-816F-2D25A2EB49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06100" y="6065838"/>
            <a:ext cx="14859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54806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EBED5-0287-45ED-B7C2-6AACD3BA70A4}"/>
              </a:ext>
            </a:extLst>
          </p:cNvPr>
          <p:cNvSpPr>
            <a:spLocks noGrp="1"/>
          </p:cNvSpPr>
          <p:nvPr>
            <p:ph type="title"/>
          </p:nvPr>
        </p:nvSpPr>
        <p:spPr/>
        <p:txBody>
          <a:bodyPr/>
          <a:lstStyle/>
          <a:p>
            <a:r>
              <a:rPr lang="en-GB" dirty="0"/>
              <a:t>Types</a:t>
            </a:r>
          </a:p>
        </p:txBody>
      </p:sp>
      <p:sp>
        <p:nvSpPr>
          <p:cNvPr id="3" name="Content Placeholder 2">
            <a:extLst>
              <a:ext uri="{FF2B5EF4-FFF2-40B4-BE49-F238E27FC236}">
                <a16:creationId xmlns:a16="http://schemas.microsoft.com/office/drawing/2014/main" id="{6691A0CC-DB10-4349-B367-F3E532E0F82A}"/>
              </a:ext>
            </a:extLst>
          </p:cNvPr>
          <p:cNvSpPr>
            <a:spLocks noGrp="1"/>
          </p:cNvSpPr>
          <p:nvPr>
            <p:ph idx="1"/>
          </p:nvPr>
        </p:nvSpPr>
        <p:spPr/>
        <p:txBody>
          <a:bodyPr/>
          <a:lstStyle/>
          <a:p>
            <a:r>
              <a:rPr lang="en-GB" dirty="0" err="1"/>
              <a:t>Desogrestrel</a:t>
            </a:r>
            <a:r>
              <a:rPr lang="en-GB" dirty="0"/>
              <a:t> 75mcg</a:t>
            </a:r>
          </a:p>
          <a:p>
            <a:r>
              <a:rPr lang="en-GB" dirty="0"/>
              <a:t>Norethisterone 350mcg</a:t>
            </a:r>
          </a:p>
          <a:p>
            <a:r>
              <a:rPr lang="en-GB" dirty="0"/>
              <a:t>Levonorgestrel 30mcg </a:t>
            </a:r>
          </a:p>
          <a:p>
            <a:pPr marL="0" indent="0">
              <a:buNone/>
            </a:pPr>
            <a:endParaRPr lang="en-GB" dirty="0"/>
          </a:p>
        </p:txBody>
      </p:sp>
      <p:pic>
        <p:nvPicPr>
          <p:cNvPr id="4" name="Picture 3">
            <a:extLst>
              <a:ext uri="{FF2B5EF4-FFF2-40B4-BE49-F238E27FC236}">
                <a16:creationId xmlns:a16="http://schemas.microsoft.com/office/drawing/2014/main" id="{96DBF302-F73A-417F-8ED2-EA86E80673D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06100" y="6065838"/>
            <a:ext cx="14859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54642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EBED5-0287-45ED-B7C2-6AACD3BA70A4}"/>
              </a:ext>
            </a:extLst>
          </p:cNvPr>
          <p:cNvSpPr>
            <a:spLocks noGrp="1"/>
          </p:cNvSpPr>
          <p:nvPr>
            <p:ph type="title"/>
          </p:nvPr>
        </p:nvSpPr>
        <p:spPr/>
        <p:txBody>
          <a:bodyPr/>
          <a:lstStyle/>
          <a:p>
            <a:r>
              <a:rPr lang="en-GB" dirty="0"/>
              <a:t>Mode of Action and Efficacy</a:t>
            </a:r>
          </a:p>
        </p:txBody>
      </p:sp>
      <p:sp>
        <p:nvSpPr>
          <p:cNvPr id="3" name="Content Placeholder 2">
            <a:extLst>
              <a:ext uri="{FF2B5EF4-FFF2-40B4-BE49-F238E27FC236}">
                <a16:creationId xmlns:a16="http://schemas.microsoft.com/office/drawing/2014/main" id="{6691A0CC-DB10-4349-B367-F3E532E0F82A}"/>
              </a:ext>
            </a:extLst>
          </p:cNvPr>
          <p:cNvSpPr>
            <a:spLocks noGrp="1"/>
          </p:cNvSpPr>
          <p:nvPr>
            <p:ph idx="1"/>
          </p:nvPr>
        </p:nvSpPr>
        <p:spPr/>
        <p:txBody>
          <a:bodyPr>
            <a:normAutofit lnSpcReduction="10000"/>
          </a:bodyPr>
          <a:lstStyle/>
          <a:p>
            <a:r>
              <a:rPr lang="en-GB" dirty="0"/>
              <a:t>General</a:t>
            </a:r>
          </a:p>
          <a:p>
            <a:pPr lvl="1"/>
            <a:r>
              <a:rPr lang="en-GB" dirty="0"/>
              <a:t>effects on the viscosity of cervical mucus</a:t>
            </a:r>
          </a:p>
          <a:p>
            <a:pPr lvl="1"/>
            <a:r>
              <a:rPr lang="en-GB" dirty="0"/>
              <a:t>Thins the endometrium</a:t>
            </a:r>
          </a:p>
          <a:p>
            <a:pPr lvl="1"/>
            <a:r>
              <a:rPr lang="en-GB" dirty="0"/>
              <a:t>Reduces activity of cilia in the fallopian tube</a:t>
            </a:r>
          </a:p>
          <a:p>
            <a:r>
              <a:rPr lang="en-GB" dirty="0" err="1"/>
              <a:t>Desogestrel</a:t>
            </a:r>
            <a:endParaRPr lang="en-GB" dirty="0"/>
          </a:p>
          <a:p>
            <a:pPr lvl="1"/>
            <a:r>
              <a:rPr lang="en-GB" dirty="0"/>
              <a:t>Inhibits ovulation </a:t>
            </a:r>
          </a:p>
          <a:p>
            <a:pPr marL="0" indent="0">
              <a:buNone/>
            </a:pPr>
            <a:endParaRPr lang="en-GB" dirty="0"/>
          </a:p>
          <a:p>
            <a:pPr marL="0" indent="0">
              <a:buNone/>
            </a:pPr>
            <a:r>
              <a:rPr lang="en-GB" dirty="0"/>
              <a:t>The risk of pregnancy during the first year of typical POP use has been estimated at about 9% .</a:t>
            </a:r>
          </a:p>
          <a:p>
            <a:pPr marL="0" indent="0">
              <a:buNone/>
            </a:pPr>
            <a:r>
              <a:rPr lang="en-GB" dirty="0"/>
              <a:t>If used perfectly POPs may be more than 99% effective</a:t>
            </a:r>
          </a:p>
        </p:txBody>
      </p:sp>
      <p:pic>
        <p:nvPicPr>
          <p:cNvPr id="4" name="Picture 3">
            <a:extLst>
              <a:ext uri="{FF2B5EF4-FFF2-40B4-BE49-F238E27FC236}">
                <a16:creationId xmlns:a16="http://schemas.microsoft.com/office/drawing/2014/main" id="{96DBF302-F73A-417F-8ED2-EA86E80673D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06100" y="6065838"/>
            <a:ext cx="14859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98124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10">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12">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803F614-42E2-422A-8081-5B8952881E2F}"/>
              </a:ext>
            </a:extLst>
          </p:cNvPr>
          <p:cNvSpPr>
            <a:spLocks noGrp="1"/>
          </p:cNvSpPr>
          <p:nvPr>
            <p:ph type="title"/>
          </p:nvPr>
        </p:nvSpPr>
        <p:spPr>
          <a:xfrm>
            <a:off x="1389278" y="1233241"/>
            <a:ext cx="3240506" cy="4064628"/>
          </a:xfrm>
        </p:spPr>
        <p:txBody>
          <a:bodyPr>
            <a:normAutofit/>
          </a:bodyPr>
          <a:lstStyle/>
          <a:p>
            <a:r>
              <a:rPr lang="en-GB" sz="4100">
                <a:solidFill>
                  <a:srgbClr val="FFFFFF"/>
                </a:solidFill>
              </a:rPr>
              <a:t>Supporting Contraceptive Choice</a:t>
            </a:r>
          </a:p>
        </p:txBody>
      </p:sp>
      <p:sp>
        <p:nvSpPr>
          <p:cNvPr id="27" name="Freeform: Shape 14">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Shape 16">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29" name="Freeform: Shape 18">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FE37954E-EBA1-4CC9-846F-22FD89FA526D}"/>
              </a:ext>
            </a:extLst>
          </p:cNvPr>
          <p:cNvSpPr>
            <a:spLocks noGrp="1"/>
          </p:cNvSpPr>
          <p:nvPr>
            <p:ph idx="1"/>
          </p:nvPr>
        </p:nvSpPr>
        <p:spPr>
          <a:xfrm>
            <a:off x="6096000" y="820880"/>
            <a:ext cx="5257799" cy="4889350"/>
          </a:xfrm>
        </p:spPr>
        <p:txBody>
          <a:bodyPr anchor="t">
            <a:normAutofit/>
          </a:bodyPr>
          <a:lstStyle/>
          <a:p>
            <a:pPr marL="0" indent="0">
              <a:buNone/>
            </a:pPr>
            <a:r>
              <a:rPr lang="en-GB"/>
              <a:t>Patient’s choice</a:t>
            </a:r>
          </a:p>
          <a:p>
            <a:pPr marL="0" indent="0">
              <a:buNone/>
            </a:pPr>
            <a:r>
              <a:rPr lang="en-GB"/>
              <a:t>Patient’s previous experience</a:t>
            </a:r>
          </a:p>
          <a:p>
            <a:pPr marL="0" indent="0">
              <a:buNone/>
            </a:pPr>
            <a:r>
              <a:rPr lang="en-GB"/>
              <a:t>Patient’s previous Hx</a:t>
            </a:r>
          </a:p>
          <a:p>
            <a:pPr marL="0" indent="0">
              <a:buNone/>
            </a:pPr>
            <a:r>
              <a:rPr lang="en-GB"/>
              <a:t>Patient’s knowledge/understanding fears and concerns</a:t>
            </a:r>
          </a:p>
          <a:p>
            <a:pPr marL="0" indent="0">
              <a:buNone/>
            </a:pPr>
            <a:endParaRPr lang="en-GB" dirty="0"/>
          </a:p>
        </p:txBody>
      </p:sp>
      <p:sp>
        <p:nvSpPr>
          <p:cNvPr id="30" name="Freeform: Shape 20">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6" name="Picture 5">
            <a:extLst>
              <a:ext uri="{FF2B5EF4-FFF2-40B4-BE49-F238E27FC236}">
                <a16:creationId xmlns:a16="http://schemas.microsoft.com/office/drawing/2014/main" id="{2A5956AC-80ED-4270-B17D-09D40DC0D8F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06100" y="6065838"/>
            <a:ext cx="14859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12950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EBED5-0287-45ED-B7C2-6AACD3BA70A4}"/>
              </a:ext>
            </a:extLst>
          </p:cNvPr>
          <p:cNvSpPr>
            <a:spLocks noGrp="1"/>
          </p:cNvSpPr>
          <p:nvPr>
            <p:ph type="title"/>
          </p:nvPr>
        </p:nvSpPr>
        <p:spPr/>
        <p:txBody>
          <a:bodyPr/>
          <a:lstStyle/>
          <a:p>
            <a:r>
              <a:rPr lang="en-GB" dirty="0"/>
              <a:t>Side Effects – POP bleeding </a:t>
            </a:r>
          </a:p>
        </p:txBody>
      </p:sp>
      <p:sp>
        <p:nvSpPr>
          <p:cNvPr id="5" name="Text Placeholder 4">
            <a:extLst>
              <a:ext uri="{FF2B5EF4-FFF2-40B4-BE49-F238E27FC236}">
                <a16:creationId xmlns:a16="http://schemas.microsoft.com/office/drawing/2014/main" id="{308595F2-FDCA-4F41-9CB0-B8BDA6DED980}"/>
              </a:ext>
            </a:extLst>
          </p:cNvPr>
          <p:cNvSpPr>
            <a:spLocks noGrp="1"/>
          </p:cNvSpPr>
          <p:nvPr>
            <p:ph type="body" idx="1"/>
          </p:nvPr>
        </p:nvSpPr>
        <p:spPr/>
        <p:txBody>
          <a:bodyPr/>
          <a:lstStyle/>
          <a:p>
            <a:r>
              <a:rPr lang="en-GB" dirty="0" err="1"/>
              <a:t>Desogestrel</a:t>
            </a:r>
            <a:r>
              <a:rPr lang="en-GB" dirty="0"/>
              <a:t> </a:t>
            </a:r>
          </a:p>
        </p:txBody>
      </p:sp>
      <p:sp>
        <p:nvSpPr>
          <p:cNvPr id="3" name="Content Placeholder 2">
            <a:extLst>
              <a:ext uri="{FF2B5EF4-FFF2-40B4-BE49-F238E27FC236}">
                <a16:creationId xmlns:a16="http://schemas.microsoft.com/office/drawing/2014/main" id="{6691A0CC-DB10-4349-B367-F3E532E0F82A}"/>
              </a:ext>
            </a:extLst>
          </p:cNvPr>
          <p:cNvSpPr>
            <a:spLocks noGrp="1"/>
          </p:cNvSpPr>
          <p:nvPr>
            <p:ph sz="half" idx="2"/>
          </p:nvPr>
        </p:nvSpPr>
        <p:spPr/>
        <p:txBody>
          <a:bodyPr>
            <a:normAutofit/>
          </a:bodyPr>
          <a:lstStyle/>
          <a:p>
            <a:r>
              <a:rPr lang="en-GB" dirty="0"/>
              <a:t>4 in 10 have normal frequency bleeding </a:t>
            </a:r>
          </a:p>
          <a:p>
            <a:r>
              <a:rPr lang="en-GB" dirty="0"/>
              <a:t>2–3 in 10 are amenorrhoeic</a:t>
            </a:r>
          </a:p>
          <a:p>
            <a:r>
              <a:rPr lang="en-GB" dirty="0"/>
              <a:t>3 in 10 have infrequent bleeding </a:t>
            </a:r>
          </a:p>
          <a:p>
            <a:r>
              <a:rPr lang="en-GB" dirty="0"/>
              <a:t>Fewer than 1 in 10 have frequent bleeding</a:t>
            </a:r>
          </a:p>
          <a:p>
            <a:r>
              <a:rPr lang="en-GB" dirty="0"/>
              <a:t>1 in 10 have prolonged bleeding 	</a:t>
            </a:r>
          </a:p>
        </p:txBody>
      </p:sp>
      <p:sp>
        <p:nvSpPr>
          <p:cNvPr id="6" name="Text Placeholder 5">
            <a:extLst>
              <a:ext uri="{FF2B5EF4-FFF2-40B4-BE49-F238E27FC236}">
                <a16:creationId xmlns:a16="http://schemas.microsoft.com/office/drawing/2014/main" id="{60D15EEE-538B-4694-8C5A-FE7192BCF28B}"/>
              </a:ext>
            </a:extLst>
          </p:cNvPr>
          <p:cNvSpPr>
            <a:spLocks noGrp="1"/>
          </p:cNvSpPr>
          <p:nvPr>
            <p:ph type="body" sz="quarter" idx="3"/>
          </p:nvPr>
        </p:nvSpPr>
        <p:spPr/>
        <p:txBody>
          <a:bodyPr/>
          <a:lstStyle/>
          <a:p>
            <a:r>
              <a:rPr lang="en-GB" dirty="0"/>
              <a:t>Traditional POP</a:t>
            </a:r>
          </a:p>
        </p:txBody>
      </p:sp>
      <p:sp>
        <p:nvSpPr>
          <p:cNvPr id="7" name="Content Placeholder 6">
            <a:extLst>
              <a:ext uri="{FF2B5EF4-FFF2-40B4-BE49-F238E27FC236}">
                <a16:creationId xmlns:a16="http://schemas.microsoft.com/office/drawing/2014/main" id="{E2D45F9F-A163-46DD-B6B7-82366CB185EE}"/>
              </a:ext>
            </a:extLst>
          </p:cNvPr>
          <p:cNvSpPr>
            <a:spLocks noGrp="1"/>
          </p:cNvSpPr>
          <p:nvPr>
            <p:ph sz="quarter" idx="4"/>
          </p:nvPr>
        </p:nvSpPr>
        <p:spPr/>
        <p:txBody>
          <a:bodyPr>
            <a:normAutofit/>
          </a:bodyPr>
          <a:lstStyle/>
          <a:p>
            <a:r>
              <a:rPr lang="en-GB" dirty="0"/>
              <a:t>8 in 10 have normal bleeding</a:t>
            </a:r>
          </a:p>
          <a:p>
            <a:r>
              <a:rPr lang="en-GB" dirty="0"/>
              <a:t>Less than 1 in 10 are amenorrhoeic</a:t>
            </a:r>
          </a:p>
          <a:p>
            <a:r>
              <a:rPr lang="en-GB" dirty="0"/>
              <a:t>1 in 10 have infrequent bleeding</a:t>
            </a:r>
          </a:p>
          <a:p>
            <a:r>
              <a:rPr lang="en-GB" dirty="0"/>
              <a:t>1 in 10 have frequent bleeding</a:t>
            </a:r>
          </a:p>
          <a:p>
            <a:r>
              <a:rPr lang="en-GB" dirty="0"/>
              <a:t>Less than 1 in 10 have prolonged bleeding</a:t>
            </a:r>
          </a:p>
        </p:txBody>
      </p:sp>
      <p:pic>
        <p:nvPicPr>
          <p:cNvPr id="4" name="Picture 3">
            <a:extLst>
              <a:ext uri="{FF2B5EF4-FFF2-40B4-BE49-F238E27FC236}">
                <a16:creationId xmlns:a16="http://schemas.microsoft.com/office/drawing/2014/main" id="{96DBF302-F73A-417F-8ED2-EA86E80673D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06100" y="6065838"/>
            <a:ext cx="14859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148408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EBED5-0287-45ED-B7C2-6AACD3BA70A4}"/>
              </a:ext>
            </a:extLst>
          </p:cNvPr>
          <p:cNvSpPr>
            <a:spLocks noGrp="1"/>
          </p:cNvSpPr>
          <p:nvPr>
            <p:ph type="title"/>
          </p:nvPr>
        </p:nvSpPr>
        <p:spPr/>
        <p:txBody>
          <a:bodyPr/>
          <a:lstStyle/>
          <a:p>
            <a:r>
              <a:rPr lang="en-GB" dirty="0"/>
              <a:t>Side Effects - POP</a:t>
            </a:r>
          </a:p>
        </p:txBody>
      </p:sp>
      <p:sp>
        <p:nvSpPr>
          <p:cNvPr id="3" name="Content Placeholder 2">
            <a:extLst>
              <a:ext uri="{FF2B5EF4-FFF2-40B4-BE49-F238E27FC236}">
                <a16:creationId xmlns:a16="http://schemas.microsoft.com/office/drawing/2014/main" id="{6691A0CC-DB10-4349-B367-F3E532E0F82A}"/>
              </a:ext>
            </a:extLst>
          </p:cNvPr>
          <p:cNvSpPr>
            <a:spLocks noGrp="1"/>
          </p:cNvSpPr>
          <p:nvPr>
            <p:ph idx="1"/>
          </p:nvPr>
        </p:nvSpPr>
        <p:spPr/>
        <p:txBody>
          <a:bodyPr/>
          <a:lstStyle/>
          <a:p>
            <a:pPr marL="0" indent="0">
              <a:buNone/>
            </a:pPr>
            <a:r>
              <a:rPr lang="en-GB" dirty="0"/>
              <a:t>Changes in mood/libido</a:t>
            </a:r>
          </a:p>
          <a:p>
            <a:pPr marL="0" indent="0">
              <a:buNone/>
            </a:pPr>
            <a:r>
              <a:rPr lang="en-GB" dirty="0"/>
              <a:t>Weight change</a:t>
            </a:r>
          </a:p>
          <a:p>
            <a:pPr marL="0" indent="0">
              <a:buNone/>
            </a:pPr>
            <a:r>
              <a:rPr lang="en-GB" dirty="0"/>
              <a:t>Acne</a:t>
            </a:r>
          </a:p>
          <a:p>
            <a:pPr marL="0" indent="0">
              <a:buNone/>
            </a:pPr>
            <a:r>
              <a:rPr lang="en-GB" dirty="0"/>
              <a:t>Headache</a:t>
            </a:r>
          </a:p>
          <a:p>
            <a:pPr marL="0" indent="0">
              <a:buNone/>
            </a:pPr>
            <a:endParaRPr lang="en-GB" dirty="0"/>
          </a:p>
          <a:p>
            <a:pPr marL="0" indent="0">
              <a:buNone/>
            </a:pPr>
            <a:r>
              <a:rPr lang="en-GB" dirty="0"/>
              <a:t>No hard evidence </a:t>
            </a:r>
          </a:p>
        </p:txBody>
      </p:sp>
      <p:pic>
        <p:nvPicPr>
          <p:cNvPr id="4" name="Picture 3">
            <a:extLst>
              <a:ext uri="{FF2B5EF4-FFF2-40B4-BE49-F238E27FC236}">
                <a16:creationId xmlns:a16="http://schemas.microsoft.com/office/drawing/2014/main" id="{96DBF302-F73A-417F-8ED2-EA86E80673D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06100" y="6065838"/>
            <a:ext cx="14859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9734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8C23F-D7CB-4383-A2A8-C114A97CCD98}"/>
              </a:ext>
            </a:extLst>
          </p:cNvPr>
          <p:cNvSpPr>
            <a:spLocks noGrp="1"/>
          </p:cNvSpPr>
          <p:nvPr>
            <p:ph type="title"/>
          </p:nvPr>
        </p:nvSpPr>
        <p:spPr/>
        <p:txBody>
          <a:bodyPr/>
          <a:lstStyle/>
          <a:p>
            <a:r>
              <a:rPr lang="en-GB" dirty="0"/>
              <a:t>Risks </a:t>
            </a:r>
          </a:p>
        </p:txBody>
      </p:sp>
      <p:sp>
        <p:nvSpPr>
          <p:cNvPr id="3" name="Content Placeholder 2">
            <a:extLst>
              <a:ext uri="{FF2B5EF4-FFF2-40B4-BE49-F238E27FC236}">
                <a16:creationId xmlns:a16="http://schemas.microsoft.com/office/drawing/2014/main" id="{617AAC49-3593-4C17-8BAE-1F0B60A87148}"/>
              </a:ext>
            </a:extLst>
          </p:cNvPr>
          <p:cNvSpPr>
            <a:spLocks noGrp="1"/>
          </p:cNvSpPr>
          <p:nvPr>
            <p:ph idx="1"/>
          </p:nvPr>
        </p:nvSpPr>
        <p:spPr/>
        <p:txBody>
          <a:bodyPr>
            <a:normAutofit fontScale="77500" lnSpcReduction="20000"/>
          </a:bodyPr>
          <a:lstStyle/>
          <a:p>
            <a:r>
              <a:rPr lang="en-GB" dirty="0"/>
              <a:t>Individuals under 16 years of age and assessed as not competent using Fraser Guidelines. • Individuals 16 years of age and over and assessed as lacking capacity to consent. • Established pregnancy. Note – risk of pregnancy with a negative pregnancy test is not an exclusion. • Known hypersensitivity to the active ingredient or to any constituent of the product - see Summary of Product Characteristics (SPC). • Acute porphyria. • Individuals aged 55 years and over. • Individuals who have had a gap (of any duration in length) in their POP cycle. Cardiovascular Disease • Current or past history of ischemic heart disease, vascular disease, stroke, or transient ischemic attack (first attack only) if taking the method when the event occurred. Cancers • Current or past history of breast cancer. • Malignant liver tumour (hepatocellular carcinoma). Gastro-intestinal conditions • Severe (decompensated) cirrhosis. • Benign liver tumour (hepatocellular adenoma). • Any bariatric or other surgery resulting in malabsorption. 6 Medicines • Individuals using enzyme-inducing drugs/herbal products or within 4 weeks of stopping them. • Individuals taking any interacting medicines (other than enzyme inducers) including medicines or herbal products purchased – see, current British National Formulary (BNF) www.bnf.org or individual product SPC http://www.medicines.org.uk. </a:t>
            </a:r>
          </a:p>
        </p:txBody>
      </p:sp>
      <p:pic>
        <p:nvPicPr>
          <p:cNvPr id="4" name="Picture 3">
            <a:extLst>
              <a:ext uri="{FF2B5EF4-FFF2-40B4-BE49-F238E27FC236}">
                <a16:creationId xmlns:a16="http://schemas.microsoft.com/office/drawing/2014/main" id="{5A00136C-D937-46C6-A8DE-1E7140C913F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06100" y="6065838"/>
            <a:ext cx="14859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100121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A00F38F-A83B-42A5-8D5B-8C8B47339A40}"/>
              </a:ext>
            </a:extLst>
          </p:cNvPr>
          <p:cNvSpPr>
            <a:spLocks noGrp="1"/>
          </p:cNvSpPr>
          <p:nvPr>
            <p:ph type="title"/>
          </p:nvPr>
        </p:nvSpPr>
        <p:spPr/>
        <p:txBody>
          <a:bodyPr/>
          <a:lstStyle/>
          <a:p>
            <a:r>
              <a:rPr lang="en-GB" dirty="0"/>
              <a:t>Risks - Progesterone and Breast Ca </a:t>
            </a:r>
          </a:p>
        </p:txBody>
      </p:sp>
      <p:sp>
        <p:nvSpPr>
          <p:cNvPr id="2" name="Content Placeholder 1">
            <a:extLst>
              <a:ext uri="{FF2B5EF4-FFF2-40B4-BE49-F238E27FC236}">
                <a16:creationId xmlns:a16="http://schemas.microsoft.com/office/drawing/2014/main" id="{A8A31979-444A-444F-BDBC-FC235D97CE2C}"/>
              </a:ext>
            </a:extLst>
          </p:cNvPr>
          <p:cNvSpPr>
            <a:spLocks noGrp="1"/>
          </p:cNvSpPr>
          <p:nvPr>
            <p:ph idx="1"/>
          </p:nvPr>
        </p:nvSpPr>
        <p:spPr/>
        <p:txBody>
          <a:bodyPr>
            <a:normAutofit/>
          </a:bodyPr>
          <a:lstStyle/>
          <a:p>
            <a:pPr marL="301943" lvl="1" indent="0">
              <a:buNone/>
            </a:pPr>
            <a:endParaRPr lang="en-GB" dirty="0"/>
          </a:p>
          <a:p>
            <a:r>
              <a:rPr lang="en-GB" sz="3200" dirty="0"/>
              <a:t>To consult with pts</a:t>
            </a:r>
          </a:p>
          <a:p>
            <a:pPr lvl="1"/>
            <a:r>
              <a:rPr lang="en-GB" sz="2400" dirty="0"/>
              <a:t>Similar to CHC</a:t>
            </a:r>
          </a:p>
          <a:p>
            <a:pPr lvl="1"/>
            <a:r>
              <a:rPr lang="en-GB" sz="2400" dirty="0"/>
              <a:t>Shown with all PO contraception</a:t>
            </a:r>
          </a:p>
          <a:p>
            <a:pPr lvl="1"/>
            <a:r>
              <a:rPr lang="en-GB" sz="2400" dirty="0"/>
              <a:t>Small increase in risk, but overall risk low and not long lasting </a:t>
            </a:r>
          </a:p>
          <a:p>
            <a:pPr lvl="1"/>
            <a:endParaRPr lang="en-GB" dirty="0"/>
          </a:p>
          <a:p>
            <a:endParaRPr lang="en-GB" dirty="0"/>
          </a:p>
        </p:txBody>
      </p:sp>
      <p:pic>
        <p:nvPicPr>
          <p:cNvPr id="4" name="Picture 3">
            <a:extLst>
              <a:ext uri="{FF2B5EF4-FFF2-40B4-BE49-F238E27FC236}">
                <a16:creationId xmlns:a16="http://schemas.microsoft.com/office/drawing/2014/main" id="{B5E8FC61-B7B4-430A-9643-A1FC120D76C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06100" y="6065838"/>
            <a:ext cx="14859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520453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EE59C-D562-41EB-A3D8-998046A7DF2F}"/>
              </a:ext>
            </a:extLst>
          </p:cNvPr>
          <p:cNvSpPr>
            <a:spLocks noGrp="1"/>
          </p:cNvSpPr>
          <p:nvPr>
            <p:ph type="title"/>
          </p:nvPr>
        </p:nvSpPr>
        <p:spPr/>
        <p:txBody>
          <a:bodyPr/>
          <a:lstStyle/>
          <a:p>
            <a:r>
              <a:rPr lang="en-GB" dirty="0"/>
              <a:t>Benefits</a:t>
            </a:r>
          </a:p>
        </p:txBody>
      </p:sp>
      <p:sp>
        <p:nvSpPr>
          <p:cNvPr id="3" name="Content Placeholder 2">
            <a:extLst>
              <a:ext uri="{FF2B5EF4-FFF2-40B4-BE49-F238E27FC236}">
                <a16:creationId xmlns:a16="http://schemas.microsoft.com/office/drawing/2014/main" id="{E72DB611-9869-4BD3-93CD-9327C92F3AEE}"/>
              </a:ext>
            </a:extLst>
          </p:cNvPr>
          <p:cNvSpPr>
            <a:spLocks noGrp="1"/>
          </p:cNvSpPr>
          <p:nvPr>
            <p:ph idx="1"/>
          </p:nvPr>
        </p:nvSpPr>
        <p:spPr/>
        <p:txBody>
          <a:bodyPr/>
          <a:lstStyle/>
          <a:p>
            <a:r>
              <a:rPr lang="en-GB" dirty="0"/>
              <a:t>Dysmenorrhea</a:t>
            </a:r>
          </a:p>
          <a:p>
            <a:r>
              <a:rPr lang="en-GB" dirty="0"/>
              <a:t>May cause amenorrhea </a:t>
            </a:r>
          </a:p>
          <a:p>
            <a:r>
              <a:rPr lang="en-GB" dirty="0"/>
              <a:t>Can be used in some pts when oestrogen is CI</a:t>
            </a:r>
          </a:p>
        </p:txBody>
      </p:sp>
      <p:pic>
        <p:nvPicPr>
          <p:cNvPr id="4" name="Picture 3">
            <a:extLst>
              <a:ext uri="{FF2B5EF4-FFF2-40B4-BE49-F238E27FC236}">
                <a16:creationId xmlns:a16="http://schemas.microsoft.com/office/drawing/2014/main" id="{752383E0-31BC-42BE-8EFC-4AD2E14A488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06100" y="6065838"/>
            <a:ext cx="14859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7208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EBED5-0287-45ED-B7C2-6AACD3BA70A4}"/>
              </a:ext>
            </a:extLst>
          </p:cNvPr>
          <p:cNvSpPr>
            <a:spLocks noGrp="1"/>
          </p:cNvSpPr>
          <p:nvPr>
            <p:ph type="title"/>
          </p:nvPr>
        </p:nvSpPr>
        <p:spPr/>
        <p:txBody>
          <a:bodyPr/>
          <a:lstStyle/>
          <a:p>
            <a:r>
              <a:rPr lang="en-GB" dirty="0"/>
              <a:t>Missed Pills and D&amp;V</a:t>
            </a:r>
          </a:p>
        </p:txBody>
      </p:sp>
      <p:sp>
        <p:nvSpPr>
          <p:cNvPr id="5" name="Text Placeholder 4">
            <a:extLst>
              <a:ext uri="{FF2B5EF4-FFF2-40B4-BE49-F238E27FC236}">
                <a16:creationId xmlns:a16="http://schemas.microsoft.com/office/drawing/2014/main" id="{308595F2-FDCA-4F41-9CB0-B8BDA6DED980}"/>
              </a:ext>
            </a:extLst>
          </p:cNvPr>
          <p:cNvSpPr>
            <a:spLocks noGrp="1"/>
          </p:cNvSpPr>
          <p:nvPr>
            <p:ph type="body" idx="1"/>
          </p:nvPr>
        </p:nvSpPr>
        <p:spPr/>
        <p:txBody>
          <a:bodyPr/>
          <a:lstStyle/>
          <a:p>
            <a:r>
              <a:rPr lang="en-GB" dirty="0" err="1"/>
              <a:t>Desogestrel</a:t>
            </a:r>
            <a:r>
              <a:rPr lang="en-GB" dirty="0"/>
              <a:t> </a:t>
            </a:r>
          </a:p>
        </p:txBody>
      </p:sp>
      <p:sp>
        <p:nvSpPr>
          <p:cNvPr id="3" name="Content Placeholder 2">
            <a:extLst>
              <a:ext uri="{FF2B5EF4-FFF2-40B4-BE49-F238E27FC236}">
                <a16:creationId xmlns:a16="http://schemas.microsoft.com/office/drawing/2014/main" id="{6691A0CC-DB10-4349-B367-F3E532E0F82A}"/>
              </a:ext>
            </a:extLst>
          </p:cNvPr>
          <p:cNvSpPr>
            <a:spLocks noGrp="1"/>
          </p:cNvSpPr>
          <p:nvPr>
            <p:ph sz="half" idx="2"/>
          </p:nvPr>
        </p:nvSpPr>
        <p:spPr>
          <a:xfrm>
            <a:off x="839788" y="2505075"/>
            <a:ext cx="5157787" cy="1774825"/>
          </a:xfrm>
        </p:spPr>
        <p:txBody>
          <a:bodyPr>
            <a:normAutofit lnSpcReduction="10000"/>
          </a:bodyPr>
          <a:lstStyle/>
          <a:p>
            <a:pPr marL="0" indent="0">
              <a:buNone/>
            </a:pPr>
            <a:r>
              <a:rPr lang="en-GB" dirty="0"/>
              <a:t>&gt;12 hours</a:t>
            </a:r>
          </a:p>
          <a:p>
            <a:pPr marL="0" indent="0">
              <a:buNone/>
            </a:pPr>
            <a:r>
              <a:rPr lang="en-GB" dirty="0"/>
              <a:t>Vomiting before 3-4 hours</a:t>
            </a:r>
          </a:p>
          <a:p>
            <a:pPr marL="0" indent="0">
              <a:buNone/>
            </a:pPr>
            <a:r>
              <a:rPr lang="en-GB" dirty="0"/>
              <a:t> </a:t>
            </a:r>
          </a:p>
          <a:p>
            <a:endParaRPr lang="en-GB" dirty="0"/>
          </a:p>
        </p:txBody>
      </p:sp>
      <p:sp>
        <p:nvSpPr>
          <p:cNvPr id="6" name="Text Placeholder 5">
            <a:extLst>
              <a:ext uri="{FF2B5EF4-FFF2-40B4-BE49-F238E27FC236}">
                <a16:creationId xmlns:a16="http://schemas.microsoft.com/office/drawing/2014/main" id="{60D15EEE-538B-4694-8C5A-FE7192BCF28B}"/>
              </a:ext>
            </a:extLst>
          </p:cNvPr>
          <p:cNvSpPr>
            <a:spLocks noGrp="1"/>
          </p:cNvSpPr>
          <p:nvPr>
            <p:ph type="body" sz="quarter" idx="3"/>
          </p:nvPr>
        </p:nvSpPr>
        <p:spPr/>
        <p:txBody>
          <a:bodyPr/>
          <a:lstStyle/>
          <a:p>
            <a:r>
              <a:rPr lang="en-GB" dirty="0"/>
              <a:t>Traditional POP</a:t>
            </a:r>
          </a:p>
        </p:txBody>
      </p:sp>
      <p:sp>
        <p:nvSpPr>
          <p:cNvPr id="7" name="Content Placeholder 6">
            <a:extLst>
              <a:ext uri="{FF2B5EF4-FFF2-40B4-BE49-F238E27FC236}">
                <a16:creationId xmlns:a16="http://schemas.microsoft.com/office/drawing/2014/main" id="{E2D45F9F-A163-46DD-B6B7-82366CB185EE}"/>
              </a:ext>
            </a:extLst>
          </p:cNvPr>
          <p:cNvSpPr>
            <a:spLocks noGrp="1"/>
          </p:cNvSpPr>
          <p:nvPr>
            <p:ph sz="quarter" idx="4"/>
          </p:nvPr>
        </p:nvSpPr>
        <p:spPr>
          <a:xfrm>
            <a:off x="6172200" y="2505075"/>
            <a:ext cx="5183188" cy="923925"/>
          </a:xfrm>
        </p:spPr>
        <p:txBody>
          <a:bodyPr>
            <a:normAutofit lnSpcReduction="10000"/>
          </a:bodyPr>
          <a:lstStyle/>
          <a:p>
            <a:pPr marL="0" indent="0">
              <a:buNone/>
            </a:pPr>
            <a:r>
              <a:rPr lang="en-GB" dirty="0"/>
              <a:t> &gt;3 hours</a:t>
            </a:r>
          </a:p>
          <a:p>
            <a:pPr marL="0" indent="0">
              <a:buNone/>
            </a:pPr>
            <a:r>
              <a:rPr lang="en-GB" dirty="0"/>
              <a:t>Vomiting before 2 hours</a:t>
            </a:r>
          </a:p>
        </p:txBody>
      </p:sp>
      <p:pic>
        <p:nvPicPr>
          <p:cNvPr id="4" name="Picture 3">
            <a:extLst>
              <a:ext uri="{FF2B5EF4-FFF2-40B4-BE49-F238E27FC236}">
                <a16:creationId xmlns:a16="http://schemas.microsoft.com/office/drawing/2014/main" id="{96DBF302-F73A-417F-8ED2-EA86E80673D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06100" y="6065838"/>
            <a:ext cx="14859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a:extLst>
              <a:ext uri="{FF2B5EF4-FFF2-40B4-BE49-F238E27FC236}">
                <a16:creationId xmlns:a16="http://schemas.microsoft.com/office/drawing/2014/main" id="{88505372-7A50-452E-AC39-04CF0B6C4CE5}"/>
              </a:ext>
            </a:extLst>
          </p:cNvPr>
          <p:cNvSpPr txBox="1"/>
          <p:nvPr/>
        </p:nvSpPr>
        <p:spPr>
          <a:xfrm>
            <a:off x="1092200" y="4787900"/>
            <a:ext cx="9512300" cy="523220"/>
          </a:xfrm>
          <a:prstGeom prst="rect">
            <a:avLst/>
          </a:prstGeom>
          <a:noFill/>
        </p:spPr>
        <p:txBody>
          <a:bodyPr wrap="square" rtlCol="0">
            <a:spAutoFit/>
          </a:bodyPr>
          <a:lstStyle/>
          <a:p>
            <a:r>
              <a:rPr lang="en-GB" sz="2800" dirty="0"/>
              <a:t>Diarrhoea – caution re absorption during and until 48 hours </a:t>
            </a:r>
          </a:p>
        </p:txBody>
      </p:sp>
    </p:spTree>
    <p:extLst>
      <p:ext uri="{BB962C8B-B14F-4D97-AF65-F5344CB8AC3E}">
        <p14:creationId xmlns:p14="http://schemas.microsoft.com/office/powerpoint/2010/main" val="15150955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CEE90FD-3522-406D-B570-9AC56832BE49}"/>
              </a:ext>
            </a:extLst>
          </p:cNvPr>
          <p:cNvSpPr>
            <a:spLocks noGrp="1"/>
          </p:cNvSpPr>
          <p:nvPr>
            <p:ph type="title"/>
          </p:nvPr>
        </p:nvSpPr>
        <p:spPr>
          <a:xfrm>
            <a:off x="686834" y="1153572"/>
            <a:ext cx="3200400" cy="4461163"/>
          </a:xfrm>
        </p:spPr>
        <p:txBody>
          <a:bodyPr>
            <a:normAutofit/>
          </a:bodyPr>
          <a:lstStyle/>
          <a:p>
            <a:r>
              <a:rPr lang="en-GB">
                <a:solidFill>
                  <a:srgbClr val="FFFFFF"/>
                </a:solidFill>
              </a:rPr>
              <a:t>IUD</a:t>
            </a: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255D5E11-3289-4249-979D-4583D15EEBBF}"/>
              </a:ext>
            </a:extLst>
          </p:cNvPr>
          <p:cNvSpPr>
            <a:spLocks noGrp="1"/>
          </p:cNvSpPr>
          <p:nvPr>
            <p:ph idx="1"/>
          </p:nvPr>
        </p:nvSpPr>
        <p:spPr>
          <a:xfrm>
            <a:off x="4447308" y="591344"/>
            <a:ext cx="6906491" cy="5585619"/>
          </a:xfrm>
        </p:spPr>
        <p:txBody>
          <a:bodyPr anchor="ctr">
            <a:normAutofit/>
          </a:bodyPr>
          <a:lstStyle/>
          <a:p>
            <a:r>
              <a:rPr lang="en-GB" dirty="0"/>
              <a:t>Types</a:t>
            </a:r>
          </a:p>
          <a:p>
            <a:r>
              <a:rPr lang="en-GB" dirty="0"/>
              <a:t>Mode of action</a:t>
            </a:r>
          </a:p>
          <a:p>
            <a:r>
              <a:rPr lang="en-GB" dirty="0"/>
              <a:t>Benefits</a:t>
            </a:r>
          </a:p>
          <a:p>
            <a:r>
              <a:rPr lang="en-GB" dirty="0"/>
              <a:t>S/E</a:t>
            </a:r>
          </a:p>
          <a:p>
            <a:r>
              <a:rPr lang="en-GB" dirty="0"/>
              <a:t>Risks</a:t>
            </a:r>
          </a:p>
          <a:p>
            <a:r>
              <a:rPr lang="en-GB" dirty="0"/>
              <a:t>EC</a:t>
            </a:r>
          </a:p>
        </p:txBody>
      </p:sp>
      <p:pic>
        <p:nvPicPr>
          <p:cNvPr id="4" name="Picture 3">
            <a:extLst>
              <a:ext uri="{FF2B5EF4-FFF2-40B4-BE49-F238E27FC236}">
                <a16:creationId xmlns:a16="http://schemas.microsoft.com/office/drawing/2014/main" id="{45C39D7B-7F10-4A0C-9602-D10D49DF7A3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06100" y="6065838"/>
            <a:ext cx="14859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36571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E90FD-3522-406D-B570-9AC56832BE49}"/>
              </a:ext>
            </a:extLst>
          </p:cNvPr>
          <p:cNvSpPr>
            <a:spLocks noGrp="1"/>
          </p:cNvSpPr>
          <p:nvPr>
            <p:ph type="title"/>
          </p:nvPr>
        </p:nvSpPr>
        <p:spPr/>
        <p:txBody>
          <a:bodyPr/>
          <a:lstStyle/>
          <a:p>
            <a:r>
              <a:rPr lang="en-GB" dirty="0"/>
              <a:t>IUD types</a:t>
            </a:r>
          </a:p>
        </p:txBody>
      </p:sp>
      <p:sp>
        <p:nvSpPr>
          <p:cNvPr id="3" name="Content Placeholder 2">
            <a:extLst>
              <a:ext uri="{FF2B5EF4-FFF2-40B4-BE49-F238E27FC236}">
                <a16:creationId xmlns:a16="http://schemas.microsoft.com/office/drawing/2014/main" id="{255D5E11-3289-4249-979D-4583D15EEBBF}"/>
              </a:ext>
            </a:extLst>
          </p:cNvPr>
          <p:cNvSpPr>
            <a:spLocks noGrp="1"/>
          </p:cNvSpPr>
          <p:nvPr>
            <p:ph idx="1"/>
          </p:nvPr>
        </p:nvSpPr>
        <p:spPr/>
        <p:txBody>
          <a:bodyPr/>
          <a:lstStyle/>
          <a:p>
            <a:r>
              <a:rPr lang="en-GB" dirty="0"/>
              <a:t>High Dose hormonal coil – 52mg IUD </a:t>
            </a:r>
          </a:p>
          <a:p>
            <a:r>
              <a:rPr lang="en-GB" dirty="0"/>
              <a:t>Low Dose hormonal coil 19.5mg IUD or 13.5 mg IUD</a:t>
            </a:r>
          </a:p>
          <a:p>
            <a:r>
              <a:rPr lang="en-GB" dirty="0"/>
              <a:t>Cu Coil – Cu IUD </a:t>
            </a:r>
          </a:p>
        </p:txBody>
      </p:sp>
      <p:pic>
        <p:nvPicPr>
          <p:cNvPr id="4" name="Picture 3">
            <a:extLst>
              <a:ext uri="{FF2B5EF4-FFF2-40B4-BE49-F238E27FC236}">
                <a16:creationId xmlns:a16="http://schemas.microsoft.com/office/drawing/2014/main" id="{45C39D7B-7F10-4A0C-9602-D10D49DF7A3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06100" y="6065838"/>
            <a:ext cx="14859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472208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F90A9-50C8-4A28-B834-59A9F10CFF28}"/>
              </a:ext>
            </a:extLst>
          </p:cNvPr>
          <p:cNvSpPr>
            <a:spLocks noGrp="1"/>
          </p:cNvSpPr>
          <p:nvPr>
            <p:ph type="title"/>
          </p:nvPr>
        </p:nvSpPr>
        <p:spPr/>
        <p:txBody>
          <a:bodyPr/>
          <a:lstStyle/>
          <a:p>
            <a:r>
              <a:rPr lang="en-GB" dirty="0"/>
              <a:t>LNG-IUS</a:t>
            </a:r>
          </a:p>
        </p:txBody>
      </p:sp>
      <p:sp>
        <p:nvSpPr>
          <p:cNvPr id="3" name="Content Placeholder 2">
            <a:extLst>
              <a:ext uri="{FF2B5EF4-FFF2-40B4-BE49-F238E27FC236}">
                <a16:creationId xmlns:a16="http://schemas.microsoft.com/office/drawing/2014/main" id="{05A67822-EC28-4487-8863-6DDEE23F4D80}"/>
              </a:ext>
            </a:extLst>
          </p:cNvPr>
          <p:cNvSpPr>
            <a:spLocks noGrp="1"/>
          </p:cNvSpPr>
          <p:nvPr>
            <p:ph idx="1"/>
          </p:nvPr>
        </p:nvSpPr>
        <p:spPr/>
        <p:txBody>
          <a:bodyPr/>
          <a:lstStyle/>
          <a:p>
            <a:r>
              <a:rPr lang="en-GB" dirty="0"/>
              <a:t>Main effect pre fertilisation</a:t>
            </a:r>
          </a:p>
          <a:p>
            <a:r>
              <a:rPr lang="en-GB" dirty="0"/>
              <a:t>Cervical mucus plug</a:t>
            </a:r>
          </a:p>
          <a:p>
            <a:r>
              <a:rPr lang="en-GB" dirty="0"/>
              <a:t>Thins the endometrium  </a:t>
            </a:r>
          </a:p>
          <a:p>
            <a:r>
              <a:rPr lang="en-GB" dirty="0"/>
              <a:t>&gt;75% still ovulate</a:t>
            </a:r>
          </a:p>
          <a:p>
            <a:r>
              <a:rPr lang="en-GB" dirty="0"/>
              <a:t>Hormonal levels – similar to oral POP</a:t>
            </a:r>
          </a:p>
          <a:p>
            <a:r>
              <a:rPr lang="en-GB" dirty="0"/>
              <a:t>Side effects</a:t>
            </a:r>
          </a:p>
          <a:p>
            <a:r>
              <a:rPr lang="en-GB" dirty="0"/>
              <a:t>Breast Ca risk </a:t>
            </a:r>
          </a:p>
          <a:p>
            <a:pPr marL="0" indent="0">
              <a:buNone/>
            </a:pPr>
            <a:endParaRPr lang="en-GB" dirty="0"/>
          </a:p>
        </p:txBody>
      </p:sp>
      <p:pic>
        <p:nvPicPr>
          <p:cNvPr id="4" name="Picture 3">
            <a:extLst>
              <a:ext uri="{FF2B5EF4-FFF2-40B4-BE49-F238E27FC236}">
                <a16:creationId xmlns:a16="http://schemas.microsoft.com/office/drawing/2014/main" id="{6C57A012-B454-4666-A74D-35A459F97B8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06100" y="6065838"/>
            <a:ext cx="14859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417850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F90A9-50C8-4A28-B834-59A9F10CFF28}"/>
              </a:ext>
            </a:extLst>
          </p:cNvPr>
          <p:cNvSpPr>
            <a:spLocks noGrp="1"/>
          </p:cNvSpPr>
          <p:nvPr>
            <p:ph type="title"/>
          </p:nvPr>
        </p:nvSpPr>
        <p:spPr/>
        <p:txBody>
          <a:bodyPr/>
          <a:lstStyle/>
          <a:p>
            <a:r>
              <a:rPr lang="en-GB" dirty="0"/>
              <a:t>LNG-IUS- high dose 52mg levonorgestrel</a:t>
            </a:r>
          </a:p>
        </p:txBody>
      </p:sp>
      <p:sp>
        <p:nvSpPr>
          <p:cNvPr id="3" name="Content Placeholder 2">
            <a:extLst>
              <a:ext uri="{FF2B5EF4-FFF2-40B4-BE49-F238E27FC236}">
                <a16:creationId xmlns:a16="http://schemas.microsoft.com/office/drawing/2014/main" id="{05A67822-EC28-4487-8863-6DDEE23F4D80}"/>
              </a:ext>
            </a:extLst>
          </p:cNvPr>
          <p:cNvSpPr>
            <a:spLocks noGrp="1"/>
          </p:cNvSpPr>
          <p:nvPr>
            <p:ph idx="1"/>
          </p:nvPr>
        </p:nvSpPr>
        <p:spPr/>
        <p:txBody>
          <a:bodyPr/>
          <a:lstStyle/>
          <a:p>
            <a:r>
              <a:rPr lang="en-GB" dirty="0"/>
              <a:t>6 years </a:t>
            </a:r>
          </a:p>
          <a:p>
            <a:r>
              <a:rPr lang="en-GB" dirty="0"/>
              <a:t>Extended use</a:t>
            </a:r>
          </a:p>
          <a:p>
            <a:r>
              <a:rPr lang="en-GB" dirty="0"/>
              <a:t>Can be used 5 years as progesterone component for HRT</a:t>
            </a:r>
          </a:p>
        </p:txBody>
      </p:sp>
      <p:pic>
        <p:nvPicPr>
          <p:cNvPr id="4" name="Picture 3">
            <a:extLst>
              <a:ext uri="{FF2B5EF4-FFF2-40B4-BE49-F238E27FC236}">
                <a16:creationId xmlns:a16="http://schemas.microsoft.com/office/drawing/2014/main" id="{6C57A012-B454-4666-A74D-35A459F97B8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06100" y="6065838"/>
            <a:ext cx="14859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6825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10">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12">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EA79214-3A54-4D22-940D-B51B166F8B13}"/>
              </a:ext>
            </a:extLst>
          </p:cNvPr>
          <p:cNvSpPr>
            <a:spLocks noGrp="1"/>
          </p:cNvSpPr>
          <p:nvPr>
            <p:ph type="title"/>
          </p:nvPr>
        </p:nvSpPr>
        <p:spPr>
          <a:xfrm>
            <a:off x="686834" y="1153572"/>
            <a:ext cx="3200400" cy="4461163"/>
          </a:xfrm>
        </p:spPr>
        <p:txBody>
          <a:bodyPr>
            <a:normAutofit/>
          </a:bodyPr>
          <a:lstStyle/>
          <a:p>
            <a:r>
              <a:rPr lang="en-GB">
                <a:solidFill>
                  <a:srgbClr val="FFFFFF"/>
                </a:solidFill>
              </a:rPr>
              <a:t>COC</a:t>
            </a:r>
          </a:p>
        </p:txBody>
      </p:sp>
      <p:sp>
        <p:nvSpPr>
          <p:cNvPr id="10" name="Arc 14">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7014D36-B63E-4BF8-96BE-1C77521A3264}"/>
              </a:ext>
            </a:extLst>
          </p:cNvPr>
          <p:cNvSpPr>
            <a:spLocks noGrp="1"/>
          </p:cNvSpPr>
          <p:nvPr>
            <p:ph idx="1"/>
          </p:nvPr>
        </p:nvSpPr>
        <p:spPr>
          <a:xfrm>
            <a:off x="4447308" y="591344"/>
            <a:ext cx="6906491" cy="5585619"/>
          </a:xfrm>
        </p:spPr>
        <p:txBody>
          <a:bodyPr anchor="ctr">
            <a:normAutofit/>
          </a:bodyPr>
          <a:lstStyle/>
          <a:p>
            <a:r>
              <a:rPr lang="en-GB" dirty="0"/>
              <a:t>Mode of Action</a:t>
            </a:r>
          </a:p>
          <a:p>
            <a:r>
              <a:rPr lang="en-GB" dirty="0"/>
              <a:t>Efficacy </a:t>
            </a:r>
          </a:p>
          <a:p>
            <a:r>
              <a:rPr lang="en-GB" dirty="0"/>
              <a:t>What to start</a:t>
            </a:r>
          </a:p>
          <a:p>
            <a:r>
              <a:rPr lang="en-GB" dirty="0"/>
              <a:t>Regimes</a:t>
            </a:r>
          </a:p>
          <a:p>
            <a:r>
              <a:rPr lang="en-GB" dirty="0"/>
              <a:t>Missed pills</a:t>
            </a:r>
          </a:p>
          <a:p>
            <a:r>
              <a:rPr lang="en-GB" dirty="0"/>
              <a:t>Side Effects</a:t>
            </a:r>
          </a:p>
          <a:p>
            <a:r>
              <a:rPr lang="en-GB" dirty="0"/>
              <a:t>Risks/red flags</a:t>
            </a:r>
          </a:p>
          <a:p>
            <a:r>
              <a:rPr lang="en-GB" dirty="0"/>
              <a:t>Benefits</a:t>
            </a:r>
          </a:p>
          <a:p>
            <a:r>
              <a:rPr lang="en-GB" dirty="0"/>
              <a:t>COC not just pills</a:t>
            </a:r>
          </a:p>
          <a:p>
            <a:endParaRPr lang="en-GB" dirty="0"/>
          </a:p>
        </p:txBody>
      </p:sp>
      <p:pic>
        <p:nvPicPr>
          <p:cNvPr id="6" name="Picture 5">
            <a:extLst>
              <a:ext uri="{FF2B5EF4-FFF2-40B4-BE49-F238E27FC236}">
                <a16:creationId xmlns:a16="http://schemas.microsoft.com/office/drawing/2014/main" id="{0F870AB8-58BE-447A-8524-3E5D530998F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06100" y="6065838"/>
            <a:ext cx="14859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6783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F90A9-50C8-4A28-B834-59A9F10CFF28}"/>
              </a:ext>
            </a:extLst>
          </p:cNvPr>
          <p:cNvSpPr>
            <a:spLocks noGrp="1"/>
          </p:cNvSpPr>
          <p:nvPr>
            <p:ph type="title"/>
          </p:nvPr>
        </p:nvSpPr>
        <p:spPr/>
        <p:txBody>
          <a:bodyPr/>
          <a:lstStyle/>
          <a:p>
            <a:r>
              <a:rPr lang="en-GB" dirty="0"/>
              <a:t>LNG-IUS low dose</a:t>
            </a:r>
          </a:p>
        </p:txBody>
      </p:sp>
      <p:sp>
        <p:nvSpPr>
          <p:cNvPr id="3" name="Content Placeholder 2">
            <a:extLst>
              <a:ext uri="{FF2B5EF4-FFF2-40B4-BE49-F238E27FC236}">
                <a16:creationId xmlns:a16="http://schemas.microsoft.com/office/drawing/2014/main" id="{05A67822-EC28-4487-8863-6DDEE23F4D80}"/>
              </a:ext>
            </a:extLst>
          </p:cNvPr>
          <p:cNvSpPr>
            <a:spLocks noGrp="1"/>
          </p:cNvSpPr>
          <p:nvPr>
            <p:ph idx="1"/>
          </p:nvPr>
        </p:nvSpPr>
        <p:spPr/>
        <p:txBody>
          <a:bodyPr/>
          <a:lstStyle/>
          <a:p>
            <a:r>
              <a:rPr lang="en-GB" dirty="0"/>
              <a:t>Smaller and easier to insert</a:t>
            </a:r>
          </a:p>
          <a:p>
            <a:r>
              <a:rPr lang="en-GB" dirty="0"/>
              <a:t>3-5 years device dependent</a:t>
            </a:r>
          </a:p>
          <a:p>
            <a:r>
              <a:rPr lang="en-GB" dirty="0"/>
              <a:t>Useful for pts concerned about hormones</a:t>
            </a:r>
          </a:p>
        </p:txBody>
      </p:sp>
      <p:pic>
        <p:nvPicPr>
          <p:cNvPr id="4" name="Picture 3">
            <a:extLst>
              <a:ext uri="{FF2B5EF4-FFF2-40B4-BE49-F238E27FC236}">
                <a16:creationId xmlns:a16="http://schemas.microsoft.com/office/drawing/2014/main" id="{6C57A012-B454-4666-A74D-35A459F97B8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06100" y="6065838"/>
            <a:ext cx="14859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198406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54AC2-A4A1-4C6D-A70B-09C1EAE1242F}"/>
              </a:ext>
            </a:extLst>
          </p:cNvPr>
          <p:cNvSpPr>
            <a:spLocks noGrp="1"/>
          </p:cNvSpPr>
          <p:nvPr>
            <p:ph type="title"/>
          </p:nvPr>
        </p:nvSpPr>
        <p:spPr/>
        <p:txBody>
          <a:bodyPr/>
          <a:lstStyle/>
          <a:p>
            <a:r>
              <a:rPr lang="en-GB" dirty="0"/>
              <a:t>Copper IUD</a:t>
            </a:r>
          </a:p>
        </p:txBody>
      </p:sp>
      <p:sp>
        <p:nvSpPr>
          <p:cNvPr id="3" name="Content Placeholder 2">
            <a:extLst>
              <a:ext uri="{FF2B5EF4-FFF2-40B4-BE49-F238E27FC236}">
                <a16:creationId xmlns:a16="http://schemas.microsoft.com/office/drawing/2014/main" id="{268B0C75-3650-4941-892B-D1032CD30467}"/>
              </a:ext>
            </a:extLst>
          </p:cNvPr>
          <p:cNvSpPr>
            <a:spLocks noGrp="1"/>
          </p:cNvSpPr>
          <p:nvPr>
            <p:ph idx="1"/>
          </p:nvPr>
        </p:nvSpPr>
        <p:spPr/>
        <p:txBody>
          <a:bodyPr>
            <a:normAutofit/>
          </a:bodyPr>
          <a:lstStyle/>
          <a:p>
            <a:r>
              <a:rPr lang="en-GB" dirty="0"/>
              <a:t>5-10 years</a:t>
            </a:r>
          </a:p>
          <a:p>
            <a:r>
              <a:rPr lang="en-GB" dirty="0"/>
              <a:t>380mm2 copper</a:t>
            </a:r>
          </a:p>
          <a:p>
            <a:r>
              <a:rPr lang="en-GB" dirty="0"/>
              <a:t>Extended use</a:t>
            </a:r>
          </a:p>
          <a:p>
            <a:r>
              <a:rPr lang="en-GB" dirty="0"/>
              <a:t>0.8% failure rate ( 0.6%)</a:t>
            </a:r>
          </a:p>
          <a:p>
            <a:r>
              <a:rPr lang="en-GB" dirty="0"/>
              <a:t>Toxic to egg and sperm </a:t>
            </a:r>
          </a:p>
          <a:p>
            <a:r>
              <a:rPr lang="en-GB" dirty="0"/>
              <a:t>Irritates endometrium</a:t>
            </a:r>
          </a:p>
          <a:p>
            <a:r>
              <a:rPr lang="en-GB" dirty="0"/>
              <a:t>Used as EC </a:t>
            </a:r>
          </a:p>
          <a:p>
            <a:r>
              <a:rPr lang="en-GB" dirty="0"/>
              <a:t>Side Effects </a:t>
            </a:r>
          </a:p>
        </p:txBody>
      </p:sp>
    </p:spTree>
    <p:extLst>
      <p:ext uri="{BB962C8B-B14F-4D97-AF65-F5344CB8AC3E}">
        <p14:creationId xmlns:p14="http://schemas.microsoft.com/office/powerpoint/2010/main" val="39028555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6B6A0-5F1B-4C06-AD1E-A2ACE2446F84}"/>
              </a:ext>
            </a:extLst>
          </p:cNvPr>
          <p:cNvSpPr>
            <a:spLocks noGrp="1"/>
          </p:cNvSpPr>
          <p:nvPr>
            <p:ph type="title"/>
          </p:nvPr>
        </p:nvSpPr>
        <p:spPr/>
        <p:txBody>
          <a:bodyPr/>
          <a:lstStyle/>
          <a:p>
            <a:r>
              <a:rPr lang="en-GB" dirty="0"/>
              <a:t>Copper- IUD EC</a:t>
            </a:r>
          </a:p>
        </p:txBody>
      </p:sp>
      <p:sp>
        <p:nvSpPr>
          <p:cNvPr id="3" name="Content Placeholder 2">
            <a:extLst>
              <a:ext uri="{FF2B5EF4-FFF2-40B4-BE49-F238E27FC236}">
                <a16:creationId xmlns:a16="http://schemas.microsoft.com/office/drawing/2014/main" id="{FA97C950-2E31-4AB1-99BD-BE6EDA12CCAA}"/>
              </a:ext>
            </a:extLst>
          </p:cNvPr>
          <p:cNvSpPr>
            <a:spLocks noGrp="1"/>
          </p:cNvSpPr>
          <p:nvPr>
            <p:ph idx="1"/>
          </p:nvPr>
        </p:nvSpPr>
        <p:spPr/>
        <p:txBody>
          <a:bodyPr/>
          <a:lstStyle/>
          <a:p>
            <a:r>
              <a:rPr lang="en-GB" dirty="0"/>
              <a:t>Up to 120 hours post UPSI</a:t>
            </a:r>
          </a:p>
          <a:p>
            <a:r>
              <a:rPr lang="en-GB" dirty="0"/>
              <a:t>Up to Day 5 after earliest likely ovulation </a:t>
            </a:r>
          </a:p>
        </p:txBody>
      </p:sp>
    </p:spTree>
    <p:extLst>
      <p:ext uri="{BB962C8B-B14F-4D97-AF65-F5344CB8AC3E}">
        <p14:creationId xmlns:p14="http://schemas.microsoft.com/office/powerpoint/2010/main" val="13928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8FA07-6BF0-4B92-99D9-17471EB6B37F}"/>
              </a:ext>
            </a:extLst>
          </p:cNvPr>
          <p:cNvSpPr>
            <a:spLocks noGrp="1"/>
          </p:cNvSpPr>
          <p:nvPr>
            <p:ph type="title"/>
          </p:nvPr>
        </p:nvSpPr>
        <p:spPr/>
        <p:txBody>
          <a:bodyPr/>
          <a:lstStyle/>
          <a:p>
            <a:r>
              <a:rPr lang="en-GB" dirty="0"/>
              <a:t>IUD - risks</a:t>
            </a:r>
          </a:p>
        </p:txBody>
      </p:sp>
      <p:sp>
        <p:nvSpPr>
          <p:cNvPr id="3" name="Content Placeholder 2">
            <a:extLst>
              <a:ext uri="{FF2B5EF4-FFF2-40B4-BE49-F238E27FC236}">
                <a16:creationId xmlns:a16="http://schemas.microsoft.com/office/drawing/2014/main" id="{56B1FB3B-C450-4383-A73F-F73DC468A2E5}"/>
              </a:ext>
            </a:extLst>
          </p:cNvPr>
          <p:cNvSpPr>
            <a:spLocks noGrp="1"/>
          </p:cNvSpPr>
          <p:nvPr>
            <p:ph idx="1"/>
          </p:nvPr>
        </p:nvSpPr>
        <p:spPr/>
        <p:txBody>
          <a:bodyPr/>
          <a:lstStyle/>
          <a:p>
            <a:r>
              <a:rPr lang="en-GB" dirty="0"/>
              <a:t>Procedural risks</a:t>
            </a:r>
          </a:p>
          <a:p>
            <a:r>
              <a:rPr lang="en-GB" dirty="0"/>
              <a:t>Ectopic pregnancy</a:t>
            </a:r>
          </a:p>
          <a:p>
            <a:r>
              <a:rPr lang="en-GB" dirty="0"/>
              <a:t>Infections</a:t>
            </a:r>
          </a:p>
          <a:p>
            <a:r>
              <a:rPr lang="en-GB" dirty="0"/>
              <a:t>Expulsion </a:t>
            </a:r>
          </a:p>
        </p:txBody>
      </p:sp>
      <p:pic>
        <p:nvPicPr>
          <p:cNvPr id="4" name="Picture 3">
            <a:extLst>
              <a:ext uri="{FF2B5EF4-FFF2-40B4-BE49-F238E27FC236}">
                <a16:creationId xmlns:a16="http://schemas.microsoft.com/office/drawing/2014/main" id="{6238B945-5171-42EF-8474-DF5E956C18F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06100" y="6065838"/>
            <a:ext cx="14859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424636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388A09-BB2C-492E-B6F3-A9BCF57A22EE}"/>
              </a:ext>
            </a:extLst>
          </p:cNvPr>
          <p:cNvSpPr>
            <a:spLocks noGrp="1"/>
          </p:cNvSpPr>
          <p:nvPr>
            <p:ph type="title"/>
          </p:nvPr>
        </p:nvSpPr>
        <p:spPr>
          <a:xfrm>
            <a:off x="686834" y="1153572"/>
            <a:ext cx="3200400" cy="4461163"/>
          </a:xfrm>
        </p:spPr>
        <p:txBody>
          <a:bodyPr>
            <a:normAutofit/>
          </a:bodyPr>
          <a:lstStyle/>
          <a:p>
            <a:r>
              <a:rPr lang="en-GB" dirty="0">
                <a:solidFill>
                  <a:srgbClr val="FFFFFF"/>
                </a:solidFill>
              </a:rPr>
              <a:t>Barrier methods</a:t>
            </a:r>
          </a:p>
        </p:txBody>
      </p:sp>
      <p:sp>
        <p:nvSpPr>
          <p:cNvPr id="14" name="Arc 1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 name="Content Placeholder 2">
            <a:extLst>
              <a:ext uri="{FF2B5EF4-FFF2-40B4-BE49-F238E27FC236}">
                <a16:creationId xmlns:a16="http://schemas.microsoft.com/office/drawing/2014/main" id="{44E30006-99A7-4AD9-BCB3-F7312C420816}"/>
              </a:ext>
            </a:extLst>
          </p:cNvPr>
          <p:cNvSpPr>
            <a:spLocks noGrp="1"/>
          </p:cNvSpPr>
          <p:nvPr>
            <p:ph idx="1"/>
          </p:nvPr>
        </p:nvSpPr>
        <p:spPr>
          <a:xfrm>
            <a:off x="4447308" y="591344"/>
            <a:ext cx="6906491" cy="5585619"/>
          </a:xfrm>
        </p:spPr>
        <p:txBody>
          <a:bodyPr anchor="ctr">
            <a:normAutofit/>
          </a:bodyPr>
          <a:lstStyle/>
          <a:p>
            <a:r>
              <a:rPr lang="en-GB" dirty="0"/>
              <a:t>Types</a:t>
            </a:r>
          </a:p>
        </p:txBody>
      </p:sp>
      <p:pic>
        <p:nvPicPr>
          <p:cNvPr id="5" name="Picture 4">
            <a:extLst>
              <a:ext uri="{FF2B5EF4-FFF2-40B4-BE49-F238E27FC236}">
                <a16:creationId xmlns:a16="http://schemas.microsoft.com/office/drawing/2014/main" id="{BE179038-50DA-4C24-B7B7-4ED348513B2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06100" y="6065838"/>
            <a:ext cx="14859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597129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9B3FB-A05B-4075-9B83-0D7CA5484F76}"/>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E3431824-0F72-4B50-9ECE-3EA26E06FC46}"/>
              </a:ext>
            </a:extLst>
          </p:cNvPr>
          <p:cNvSpPr>
            <a:spLocks noGrp="1"/>
          </p:cNvSpPr>
          <p:nvPr>
            <p:ph idx="1"/>
          </p:nvPr>
        </p:nvSpPr>
        <p:spPr/>
        <p:txBody>
          <a:bodyPr/>
          <a:lstStyle/>
          <a:p>
            <a:r>
              <a:rPr lang="en-GB" dirty="0"/>
              <a:t>Condoms</a:t>
            </a:r>
          </a:p>
          <a:p>
            <a:r>
              <a:rPr lang="en-GB" dirty="0" err="1"/>
              <a:t>Caya</a:t>
            </a:r>
            <a:r>
              <a:rPr lang="en-GB" dirty="0"/>
              <a:t> diaphragm</a:t>
            </a:r>
          </a:p>
          <a:p>
            <a:pPr lvl="1"/>
            <a:r>
              <a:rPr lang="en-GB" dirty="0"/>
              <a:t>2 hours / 6 hours  </a:t>
            </a:r>
          </a:p>
        </p:txBody>
      </p:sp>
      <p:pic>
        <p:nvPicPr>
          <p:cNvPr id="4" name="Picture 3">
            <a:extLst>
              <a:ext uri="{FF2B5EF4-FFF2-40B4-BE49-F238E27FC236}">
                <a16:creationId xmlns:a16="http://schemas.microsoft.com/office/drawing/2014/main" id="{6240225C-8BEC-48D5-9B1F-E74446A736F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06100" y="6065838"/>
            <a:ext cx="14859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38503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06AB45-BE73-4214-B1D8-31234D66E532}"/>
              </a:ext>
            </a:extLst>
          </p:cNvPr>
          <p:cNvSpPr>
            <a:spLocks noGrp="1"/>
          </p:cNvSpPr>
          <p:nvPr>
            <p:ph type="title"/>
          </p:nvPr>
        </p:nvSpPr>
        <p:spPr>
          <a:xfrm>
            <a:off x="686834" y="1153572"/>
            <a:ext cx="3200400" cy="4461163"/>
          </a:xfrm>
        </p:spPr>
        <p:txBody>
          <a:bodyPr>
            <a:normAutofit/>
          </a:bodyPr>
          <a:lstStyle/>
          <a:p>
            <a:r>
              <a:rPr lang="en-GB">
                <a:solidFill>
                  <a:srgbClr val="FFFFFF"/>
                </a:solidFill>
              </a:rPr>
              <a:t>Working off PGD</a:t>
            </a:r>
          </a:p>
        </p:txBody>
      </p:sp>
      <p:sp>
        <p:nvSpPr>
          <p:cNvPr id="14" name="Arc 1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59E298F-E3CB-4BE5-83B1-AA1628C707FC}"/>
              </a:ext>
            </a:extLst>
          </p:cNvPr>
          <p:cNvSpPr>
            <a:spLocks noGrp="1"/>
          </p:cNvSpPr>
          <p:nvPr>
            <p:ph idx="1"/>
          </p:nvPr>
        </p:nvSpPr>
        <p:spPr>
          <a:xfrm>
            <a:off x="4447308" y="591344"/>
            <a:ext cx="6906491" cy="5585619"/>
          </a:xfrm>
        </p:spPr>
        <p:txBody>
          <a:bodyPr anchor="ctr">
            <a:normAutofit/>
          </a:bodyPr>
          <a:lstStyle/>
          <a:p>
            <a:r>
              <a:rPr lang="en-GB" dirty="0"/>
              <a:t>Exclusions are exclusion</a:t>
            </a:r>
          </a:p>
          <a:p>
            <a:r>
              <a:rPr lang="en-GB" dirty="0"/>
              <a:t>Young people </a:t>
            </a:r>
          </a:p>
          <a:p>
            <a:r>
              <a:rPr lang="en-GB" dirty="0"/>
              <a:t>Length of prescription</a:t>
            </a:r>
          </a:p>
          <a:p>
            <a:endParaRPr lang="en-GB" dirty="0"/>
          </a:p>
        </p:txBody>
      </p:sp>
      <p:pic>
        <p:nvPicPr>
          <p:cNvPr id="5" name="Picture 4">
            <a:extLst>
              <a:ext uri="{FF2B5EF4-FFF2-40B4-BE49-F238E27FC236}">
                <a16:creationId xmlns:a16="http://schemas.microsoft.com/office/drawing/2014/main" id="{C4639A4E-0F82-4E28-BEC4-D84804CFD8C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03052" y="6065838"/>
            <a:ext cx="14859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92756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593E0-5F9C-43CC-A030-7BC6C9FF6FB1}"/>
              </a:ext>
            </a:extLst>
          </p:cNvPr>
          <p:cNvSpPr>
            <a:spLocks noGrp="1"/>
          </p:cNvSpPr>
          <p:nvPr>
            <p:ph type="title"/>
          </p:nvPr>
        </p:nvSpPr>
        <p:spPr/>
        <p:txBody>
          <a:bodyPr/>
          <a:lstStyle/>
          <a:p>
            <a:r>
              <a:rPr lang="en-GB" dirty="0"/>
              <a:t>Exclusions are exclusions </a:t>
            </a:r>
          </a:p>
        </p:txBody>
      </p:sp>
      <p:sp>
        <p:nvSpPr>
          <p:cNvPr id="3" name="Content Placeholder 2">
            <a:extLst>
              <a:ext uri="{FF2B5EF4-FFF2-40B4-BE49-F238E27FC236}">
                <a16:creationId xmlns:a16="http://schemas.microsoft.com/office/drawing/2014/main" id="{BAE59EAE-164C-4547-BB49-C961CE410078}"/>
              </a:ext>
            </a:extLst>
          </p:cNvPr>
          <p:cNvSpPr>
            <a:spLocks noGrp="1"/>
          </p:cNvSpPr>
          <p:nvPr>
            <p:ph idx="1"/>
          </p:nvPr>
        </p:nvSpPr>
        <p:spPr/>
        <p:txBody>
          <a:bodyPr/>
          <a:lstStyle/>
          <a:p>
            <a:pPr lvl="1"/>
            <a:r>
              <a:rPr lang="en-GB" sz="2800" dirty="0"/>
              <a:t>Explain limitations of service</a:t>
            </a:r>
          </a:p>
          <a:p>
            <a:pPr lvl="1"/>
            <a:r>
              <a:rPr lang="en-GB" sz="2800" dirty="0"/>
              <a:t>Explain that a prescriber will be able to fully assess and advise</a:t>
            </a:r>
          </a:p>
          <a:p>
            <a:pPr lvl="1"/>
            <a:r>
              <a:rPr lang="en-GB" sz="2800" dirty="0"/>
              <a:t>Signpost </a:t>
            </a:r>
          </a:p>
          <a:p>
            <a:pPr lvl="2"/>
            <a:r>
              <a:rPr lang="en-GB" sz="2400" dirty="0"/>
              <a:t>GP</a:t>
            </a:r>
          </a:p>
          <a:p>
            <a:pPr lvl="2"/>
            <a:r>
              <a:rPr lang="en-GB" sz="2400" dirty="0"/>
              <a:t>LISH 01522 309309</a:t>
            </a:r>
          </a:p>
          <a:p>
            <a:pPr lvl="1"/>
            <a:r>
              <a:rPr lang="en-GB" sz="2800" dirty="0"/>
              <a:t>Advise regarding alternative forms of contraception</a:t>
            </a:r>
          </a:p>
          <a:p>
            <a:endParaRPr lang="en-GB" dirty="0"/>
          </a:p>
        </p:txBody>
      </p:sp>
      <p:pic>
        <p:nvPicPr>
          <p:cNvPr id="4" name="Picture 3">
            <a:extLst>
              <a:ext uri="{FF2B5EF4-FFF2-40B4-BE49-F238E27FC236}">
                <a16:creationId xmlns:a16="http://schemas.microsoft.com/office/drawing/2014/main" id="{C443C313-4EB1-466A-A3B7-C4FC89307E9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03052" y="6065838"/>
            <a:ext cx="14859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36102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A15844D-931D-5054-C04E-DF2CB77A170D}"/>
              </a:ext>
            </a:extLst>
          </p:cNvPr>
          <p:cNvSpPr>
            <a:spLocks noGrp="1"/>
          </p:cNvSpPr>
          <p:nvPr>
            <p:ph type="title"/>
          </p:nvPr>
        </p:nvSpPr>
        <p:spPr>
          <a:xfrm>
            <a:off x="838200" y="365125"/>
            <a:ext cx="5558489" cy="1325563"/>
          </a:xfrm>
        </p:spPr>
        <p:txBody>
          <a:bodyPr>
            <a:normAutofit/>
          </a:bodyPr>
          <a:lstStyle/>
          <a:p>
            <a:r>
              <a:rPr lang="en-GB" dirty="0"/>
              <a:t>Frazier Competence</a:t>
            </a:r>
          </a:p>
        </p:txBody>
      </p:sp>
      <p:sp>
        <p:nvSpPr>
          <p:cNvPr id="11" name="Freeform: Shape 10">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C3699D9C-EAB9-9BE6-769F-742C5C65F003}"/>
              </a:ext>
            </a:extLst>
          </p:cNvPr>
          <p:cNvSpPr>
            <a:spLocks noGrp="1"/>
          </p:cNvSpPr>
          <p:nvPr>
            <p:ph idx="1"/>
          </p:nvPr>
        </p:nvSpPr>
        <p:spPr>
          <a:xfrm>
            <a:off x="838200" y="1825625"/>
            <a:ext cx="5558489" cy="4351338"/>
          </a:xfrm>
        </p:spPr>
        <p:txBody>
          <a:bodyPr>
            <a:normAutofit/>
          </a:bodyPr>
          <a:lstStyle/>
          <a:p>
            <a:pPr>
              <a:buFont typeface="Arial" panose="020B0604020202020204" pitchFamily="34" charset="0"/>
              <a:buChar char="•"/>
            </a:pPr>
            <a:r>
              <a:rPr lang="en-GB" sz="1800" i="0">
                <a:effectLst/>
              </a:rPr>
              <a:t>the young person cannot be persuaded to inform their parents or carers that they are seeking this advice or treatment (or to allow the practitioner to inform their parents or carers)</a:t>
            </a:r>
          </a:p>
          <a:p>
            <a:pPr>
              <a:buFont typeface="Arial" panose="020B0604020202020204" pitchFamily="34" charset="0"/>
              <a:buChar char="•"/>
            </a:pPr>
            <a:r>
              <a:rPr lang="en-GB" sz="1800" i="0">
                <a:effectLst/>
              </a:rPr>
              <a:t>the young person understands the advice being given</a:t>
            </a:r>
          </a:p>
          <a:p>
            <a:pPr>
              <a:buFont typeface="Arial" panose="020B0604020202020204" pitchFamily="34" charset="0"/>
              <a:buChar char="•"/>
            </a:pPr>
            <a:r>
              <a:rPr lang="en-GB" sz="1800" i="0">
                <a:effectLst/>
              </a:rPr>
              <a:t>the young person's physical or mental health or both are likely to suffer unless they receive the advice or treatment</a:t>
            </a:r>
          </a:p>
          <a:p>
            <a:pPr>
              <a:buFont typeface="Arial" panose="020B0604020202020204" pitchFamily="34" charset="0"/>
              <a:buChar char="•"/>
            </a:pPr>
            <a:r>
              <a:rPr lang="en-GB" sz="1800" i="0">
                <a:effectLst/>
              </a:rPr>
              <a:t>it is in the young person's best interests to receive the advice, treatment or both without their parents' or carers' consent</a:t>
            </a:r>
          </a:p>
          <a:p>
            <a:pPr>
              <a:buFont typeface="Arial" panose="020B0604020202020204" pitchFamily="34" charset="0"/>
              <a:buChar char="•"/>
            </a:pPr>
            <a:r>
              <a:rPr lang="en-GB" sz="1800" i="0">
                <a:effectLst/>
              </a:rPr>
              <a:t>the young person is very likely to continue having sex with or without contraceptive treatment</a:t>
            </a:r>
          </a:p>
          <a:p>
            <a:endParaRPr lang="en-GB" sz="1800"/>
          </a:p>
        </p:txBody>
      </p:sp>
      <p:sp>
        <p:nvSpPr>
          <p:cNvPr id="13" name="Oval 12">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Block Arc 14">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Freeform: Shape 16">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19" name="Straight Connector 18">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1" name="Freeform: Shape 20">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3" name="Arc 22">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5" name="Freeform: Shape 24">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157BD90-466D-B566-BFFA-C36C33A6633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06100" y="6065838"/>
            <a:ext cx="14859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396803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635B4-6E8A-425D-8532-83D47D448714}"/>
              </a:ext>
            </a:extLst>
          </p:cNvPr>
          <p:cNvSpPr>
            <a:spLocks noGrp="1"/>
          </p:cNvSpPr>
          <p:nvPr>
            <p:ph type="title"/>
          </p:nvPr>
        </p:nvSpPr>
        <p:spPr/>
        <p:txBody>
          <a:bodyPr/>
          <a:lstStyle/>
          <a:p>
            <a:r>
              <a:rPr lang="en-GB" dirty="0"/>
              <a:t>Length of Prescription </a:t>
            </a:r>
          </a:p>
        </p:txBody>
      </p:sp>
      <p:sp>
        <p:nvSpPr>
          <p:cNvPr id="3" name="Content Placeholder 2">
            <a:extLst>
              <a:ext uri="{FF2B5EF4-FFF2-40B4-BE49-F238E27FC236}">
                <a16:creationId xmlns:a16="http://schemas.microsoft.com/office/drawing/2014/main" id="{8B0A7D4F-9518-4A19-B01B-93A454B9090E}"/>
              </a:ext>
            </a:extLst>
          </p:cNvPr>
          <p:cNvSpPr>
            <a:spLocks noGrp="1"/>
          </p:cNvSpPr>
          <p:nvPr>
            <p:ph idx="1"/>
          </p:nvPr>
        </p:nvSpPr>
        <p:spPr/>
        <p:txBody>
          <a:bodyPr/>
          <a:lstStyle/>
          <a:p>
            <a:r>
              <a:rPr lang="en-GB" dirty="0"/>
              <a:t>3/12 to start </a:t>
            </a:r>
          </a:p>
          <a:p>
            <a:r>
              <a:rPr lang="en-GB" dirty="0"/>
              <a:t>6/12 at first review</a:t>
            </a:r>
          </a:p>
          <a:p>
            <a:r>
              <a:rPr lang="en-GB" dirty="0"/>
              <a:t>12/12 if stable </a:t>
            </a:r>
          </a:p>
        </p:txBody>
      </p:sp>
      <p:pic>
        <p:nvPicPr>
          <p:cNvPr id="4" name="Picture 3">
            <a:extLst>
              <a:ext uri="{FF2B5EF4-FFF2-40B4-BE49-F238E27FC236}">
                <a16:creationId xmlns:a16="http://schemas.microsoft.com/office/drawing/2014/main" id="{89BA2537-295E-460B-8F7E-A6C3F18C561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06100" y="6065838"/>
            <a:ext cx="14859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5907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79214-3A54-4D22-940D-B51B166F8B13}"/>
              </a:ext>
            </a:extLst>
          </p:cNvPr>
          <p:cNvSpPr>
            <a:spLocks noGrp="1"/>
          </p:cNvSpPr>
          <p:nvPr>
            <p:ph type="title"/>
          </p:nvPr>
        </p:nvSpPr>
        <p:spPr/>
        <p:txBody>
          <a:bodyPr/>
          <a:lstStyle/>
          <a:p>
            <a:r>
              <a:rPr lang="en-GB" dirty="0"/>
              <a:t>COC – Mode and Efficacy </a:t>
            </a:r>
          </a:p>
        </p:txBody>
      </p:sp>
      <p:sp>
        <p:nvSpPr>
          <p:cNvPr id="3" name="Content Placeholder 2">
            <a:extLst>
              <a:ext uri="{FF2B5EF4-FFF2-40B4-BE49-F238E27FC236}">
                <a16:creationId xmlns:a16="http://schemas.microsoft.com/office/drawing/2014/main" id="{57014D36-B63E-4BF8-96BE-1C77521A3264}"/>
              </a:ext>
            </a:extLst>
          </p:cNvPr>
          <p:cNvSpPr>
            <a:spLocks noGrp="1"/>
          </p:cNvSpPr>
          <p:nvPr>
            <p:ph idx="1"/>
          </p:nvPr>
        </p:nvSpPr>
        <p:spPr>
          <a:xfrm>
            <a:off x="838200" y="1724025"/>
            <a:ext cx="10515600" cy="4351338"/>
          </a:xfrm>
        </p:spPr>
        <p:txBody>
          <a:bodyPr/>
          <a:lstStyle/>
          <a:p>
            <a:r>
              <a:rPr lang="en-GB" dirty="0"/>
              <a:t>Suppresses LH and FSH thus inhibits ovulation</a:t>
            </a:r>
          </a:p>
          <a:p>
            <a:r>
              <a:rPr lang="en-GB" dirty="0"/>
              <a:t>Progestogen exposure</a:t>
            </a:r>
          </a:p>
          <a:p>
            <a:pPr lvl="1"/>
            <a:r>
              <a:rPr lang="en-GB" dirty="0"/>
              <a:t>Thinning endometrium</a:t>
            </a:r>
          </a:p>
          <a:p>
            <a:pPr lvl="1"/>
            <a:r>
              <a:rPr lang="en-GB" dirty="0"/>
              <a:t>Cervical plug</a:t>
            </a:r>
          </a:p>
          <a:p>
            <a:r>
              <a:rPr lang="en-GB" dirty="0"/>
              <a:t>Efficacy</a:t>
            </a:r>
          </a:p>
          <a:p>
            <a:pPr lvl="1"/>
            <a:r>
              <a:rPr lang="en-GB" dirty="0"/>
              <a:t>9% pregnancy risk in first year</a:t>
            </a:r>
          </a:p>
          <a:p>
            <a:pPr lvl="1"/>
            <a:r>
              <a:rPr lang="en-GB" dirty="0"/>
              <a:t>0.3% pregnancy risk in first year if perfect use</a:t>
            </a:r>
          </a:p>
          <a:p>
            <a:pPr marL="0" indent="0">
              <a:buNone/>
            </a:pPr>
            <a:endParaRPr lang="en-GB" dirty="0"/>
          </a:p>
          <a:p>
            <a:endParaRPr lang="en-GB" dirty="0"/>
          </a:p>
          <a:p>
            <a:endParaRPr lang="en-GB" dirty="0"/>
          </a:p>
        </p:txBody>
      </p:sp>
      <p:pic>
        <p:nvPicPr>
          <p:cNvPr id="6" name="Picture 5">
            <a:extLst>
              <a:ext uri="{FF2B5EF4-FFF2-40B4-BE49-F238E27FC236}">
                <a16:creationId xmlns:a16="http://schemas.microsoft.com/office/drawing/2014/main" id="{0F870AB8-58BE-447A-8524-3E5D530998F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06100" y="6065838"/>
            <a:ext cx="14859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42282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Rectangle 11">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929" y="148929"/>
            <a:ext cx="6560142"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3B12F3D1-BAC8-42BB-BDEE-F364B531B5CE}"/>
              </a:ext>
            </a:extLst>
          </p:cNvPr>
          <p:cNvSpPr>
            <a:spLocks noGrp="1"/>
          </p:cNvSpPr>
          <p:nvPr>
            <p:ph type="title"/>
          </p:nvPr>
        </p:nvSpPr>
        <p:spPr>
          <a:xfrm>
            <a:off x="3315031" y="1380754"/>
            <a:ext cx="5561938" cy="2513516"/>
          </a:xfrm>
        </p:spPr>
        <p:txBody>
          <a:bodyPr vert="horz" lIns="91440" tIns="45720" rIns="91440" bIns="45720" rtlCol="0" anchor="b">
            <a:normAutofit/>
          </a:bodyPr>
          <a:lstStyle/>
          <a:p>
            <a:pPr algn="ctr"/>
            <a:r>
              <a:rPr lang="en-US" sz="6000" kern="1200">
                <a:solidFill>
                  <a:schemeClr val="tx1"/>
                </a:solidFill>
                <a:latin typeface="+mj-lt"/>
                <a:ea typeface="+mj-ea"/>
                <a:cs typeface="+mj-cs"/>
              </a:rPr>
              <a:t>Drugs and Contraception </a:t>
            </a:r>
          </a:p>
        </p:txBody>
      </p:sp>
      <p:sp>
        <p:nvSpPr>
          <p:cNvPr id="16" name="Arc 15">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2494119" y="6170"/>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Oval 17">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0995" y="5310973"/>
            <a:ext cx="705948"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FD1822F5-50F8-430C-81FA-0D7D0E336C3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06100" y="6065838"/>
            <a:ext cx="14859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53642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38213FE-1CB6-4A82-B082-5620D16B07CC}"/>
              </a:ext>
            </a:extLst>
          </p:cNvPr>
          <p:cNvSpPr>
            <a:spLocks noGrp="1"/>
          </p:cNvSpPr>
          <p:nvPr>
            <p:ph type="title"/>
          </p:nvPr>
        </p:nvSpPr>
        <p:spPr>
          <a:xfrm>
            <a:off x="686834" y="1153572"/>
            <a:ext cx="3200400" cy="4461163"/>
          </a:xfrm>
        </p:spPr>
        <p:txBody>
          <a:bodyPr>
            <a:normAutofit/>
          </a:bodyPr>
          <a:lstStyle/>
          <a:p>
            <a:r>
              <a:rPr lang="en-GB">
                <a:solidFill>
                  <a:srgbClr val="FFFFFF"/>
                </a:solidFill>
              </a:rPr>
              <a:t>Enzyme Inducers </a:t>
            </a: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918CA10-9BFE-41BC-AFEB-2D1EEF495484}"/>
              </a:ext>
            </a:extLst>
          </p:cNvPr>
          <p:cNvSpPr>
            <a:spLocks noGrp="1"/>
          </p:cNvSpPr>
          <p:nvPr>
            <p:ph idx="1"/>
          </p:nvPr>
        </p:nvSpPr>
        <p:spPr>
          <a:xfrm>
            <a:off x="4447308" y="591344"/>
            <a:ext cx="6906491" cy="5585619"/>
          </a:xfrm>
        </p:spPr>
        <p:txBody>
          <a:bodyPr anchor="ctr">
            <a:normAutofit/>
          </a:bodyPr>
          <a:lstStyle/>
          <a:p>
            <a:r>
              <a:rPr lang="en-GB" dirty="0"/>
              <a:t>Cu-IUD</a:t>
            </a:r>
          </a:p>
          <a:p>
            <a:r>
              <a:rPr lang="en-GB" dirty="0"/>
              <a:t>Hormonal IUD</a:t>
            </a:r>
          </a:p>
          <a:p>
            <a:r>
              <a:rPr lang="en-GB" dirty="0"/>
              <a:t>DMPA</a:t>
            </a:r>
          </a:p>
        </p:txBody>
      </p:sp>
      <p:pic>
        <p:nvPicPr>
          <p:cNvPr id="4" name="Picture 3">
            <a:extLst>
              <a:ext uri="{FF2B5EF4-FFF2-40B4-BE49-F238E27FC236}">
                <a16:creationId xmlns:a16="http://schemas.microsoft.com/office/drawing/2014/main" id="{98E4B229-74BB-42B4-8DC9-5CD436ADD05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06100" y="6065838"/>
            <a:ext cx="14859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3739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3DA52E-CF2E-434D-8AC0-89420DEB3601}"/>
              </a:ext>
            </a:extLst>
          </p:cNvPr>
          <p:cNvSpPr>
            <a:spLocks noGrp="1"/>
          </p:cNvSpPr>
          <p:nvPr>
            <p:ph type="title"/>
          </p:nvPr>
        </p:nvSpPr>
        <p:spPr>
          <a:xfrm>
            <a:off x="686834" y="1153572"/>
            <a:ext cx="3200400" cy="4461163"/>
          </a:xfrm>
        </p:spPr>
        <p:txBody>
          <a:bodyPr>
            <a:normAutofit/>
          </a:bodyPr>
          <a:lstStyle/>
          <a:p>
            <a:r>
              <a:rPr lang="en-GB">
                <a:solidFill>
                  <a:srgbClr val="FFFFFF"/>
                </a:solidFill>
              </a:rPr>
              <a:t>Teratogenic medications</a:t>
            </a: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D0CF19C-E0F5-440F-8DDA-D602EA772843}"/>
              </a:ext>
            </a:extLst>
          </p:cNvPr>
          <p:cNvSpPr>
            <a:spLocks noGrp="1"/>
          </p:cNvSpPr>
          <p:nvPr>
            <p:ph idx="1"/>
          </p:nvPr>
        </p:nvSpPr>
        <p:spPr>
          <a:xfrm>
            <a:off x="4447308" y="591344"/>
            <a:ext cx="6906491" cy="5585619"/>
          </a:xfrm>
        </p:spPr>
        <p:txBody>
          <a:bodyPr anchor="ctr">
            <a:normAutofit/>
          </a:bodyPr>
          <a:lstStyle/>
          <a:p>
            <a:r>
              <a:rPr lang="en-GB" dirty="0"/>
              <a:t>Cu- IUD</a:t>
            </a:r>
          </a:p>
          <a:p>
            <a:r>
              <a:rPr lang="en-GB" dirty="0"/>
              <a:t>Hormonal- IUD</a:t>
            </a:r>
          </a:p>
          <a:p>
            <a:r>
              <a:rPr lang="en-GB" dirty="0"/>
              <a:t>Implant</a:t>
            </a:r>
          </a:p>
          <a:p>
            <a:r>
              <a:rPr lang="en-GB" dirty="0"/>
              <a:t>DMPA with condoms</a:t>
            </a:r>
          </a:p>
          <a:p>
            <a:r>
              <a:rPr lang="en-GB" dirty="0"/>
              <a:t>CHC with condoms </a:t>
            </a:r>
          </a:p>
          <a:p>
            <a:r>
              <a:rPr lang="en-GB" dirty="0"/>
              <a:t>POP with condoms</a:t>
            </a:r>
          </a:p>
        </p:txBody>
      </p:sp>
      <p:pic>
        <p:nvPicPr>
          <p:cNvPr id="4" name="Picture 3">
            <a:extLst>
              <a:ext uri="{FF2B5EF4-FFF2-40B4-BE49-F238E27FC236}">
                <a16:creationId xmlns:a16="http://schemas.microsoft.com/office/drawing/2014/main" id="{41F10C08-4AFA-48A8-B679-D229E010112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06100" y="6065838"/>
            <a:ext cx="14859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7978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5FF8822-EFA5-45C8-ACB0-E8D779737B4D}"/>
              </a:ext>
            </a:extLst>
          </p:cNvPr>
          <p:cNvSpPr>
            <a:spLocks noGrp="1"/>
          </p:cNvSpPr>
          <p:nvPr>
            <p:ph type="title"/>
          </p:nvPr>
        </p:nvSpPr>
        <p:spPr>
          <a:xfrm>
            <a:off x="686834" y="1153572"/>
            <a:ext cx="3200400" cy="4461163"/>
          </a:xfrm>
        </p:spPr>
        <p:txBody>
          <a:bodyPr>
            <a:normAutofit/>
          </a:bodyPr>
          <a:lstStyle/>
          <a:p>
            <a:r>
              <a:rPr lang="en-GB">
                <a:solidFill>
                  <a:srgbClr val="FFFFFF"/>
                </a:solidFill>
              </a:rPr>
              <a:t>Teratogenic and enzyme inducers</a:t>
            </a: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3F729CC2-E3E9-409B-B3BA-17C92A0754C3}"/>
              </a:ext>
            </a:extLst>
          </p:cNvPr>
          <p:cNvSpPr>
            <a:spLocks noGrp="1"/>
          </p:cNvSpPr>
          <p:nvPr>
            <p:ph idx="1"/>
          </p:nvPr>
        </p:nvSpPr>
        <p:spPr>
          <a:xfrm>
            <a:off x="4447308" y="591344"/>
            <a:ext cx="6906491" cy="5585619"/>
          </a:xfrm>
        </p:spPr>
        <p:txBody>
          <a:bodyPr anchor="ctr">
            <a:normAutofit/>
          </a:bodyPr>
          <a:lstStyle/>
          <a:p>
            <a:r>
              <a:rPr lang="en-GB" dirty="0"/>
              <a:t>Cu-IUD</a:t>
            </a:r>
          </a:p>
          <a:p>
            <a:r>
              <a:rPr lang="en-GB" dirty="0"/>
              <a:t>Hormonal-IUD</a:t>
            </a:r>
          </a:p>
          <a:p>
            <a:r>
              <a:rPr lang="en-GB" dirty="0"/>
              <a:t>DMPA with condoms </a:t>
            </a:r>
          </a:p>
        </p:txBody>
      </p:sp>
      <p:pic>
        <p:nvPicPr>
          <p:cNvPr id="4" name="Picture 3">
            <a:extLst>
              <a:ext uri="{FF2B5EF4-FFF2-40B4-BE49-F238E27FC236}">
                <a16:creationId xmlns:a16="http://schemas.microsoft.com/office/drawing/2014/main" id="{F9142611-8CC3-4329-997D-1A640A6172D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06100" y="6065838"/>
            <a:ext cx="14859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37071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CA624-D386-424D-99DA-A6D5B7149B6A}"/>
              </a:ext>
            </a:extLst>
          </p:cNvPr>
          <p:cNvSpPr>
            <a:spLocks noGrp="1"/>
          </p:cNvSpPr>
          <p:nvPr>
            <p:ph type="title"/>
          </p:nvPr>
        </p:nvSpPr>
        <p:spPr/>
        <p:txBody>
          <a:bodyPr/>
          <a:lstStyle/>
          <a:p>
            <a:r>
              <a:rPr lang="en-GB" b="1" dirty="0">
                <a:solidFill>
                  <a:schemeClr val="accent2">
                    <a:lumMod val="75000"/>
                  </a:schemeClr>
                </a:solidFill>
              </a:rPr>
              <a:t>Lamotrigine</a:t>
            </a:r>
          </a:p>
        </p:txBody>
      </p:sp>
      <p:sp>
        <p:nvSpPr>
          <p:cNvPr id="3" name="Content Placeholder 2">
            <a:extLst>
              <a:ext uri="{FF2B5EF4-FFF2-40B4-BE49-F238E27FC236}">
                <a16:creationId xmlns:a16="http://schemas.microsoft.com/office/drawing/2014/main" id="{F3059AFB-863F-43D9-A8F4-E81FB193039D}"/>
              </a:ext>
            </a:extLst>
          </p:cNvPr>
          <p:cNvSpPr>
            <a:spLocks noGrp="1"/>
          </p:cNvSpPr>
          <p:nvPr>
            <p:ph idx="1"/>
          </p:nvPr>
        </p:nvSpPr>
        <p:spPr/>
        <p:txBody>
          <a:bodyPr/>
          <a:lstStyle/>
          <a:p>
            <a:r>
              <a:rPr lang="en-GB" dirty="0"/>
              <a:t>The effect of lamotrigine on contraception</a:t>
            </a:r>
          </a:p>
          <a:p>
            <a:pPr lvl="1"/>
            <a:r>
              <a:rPr lang="en-GB" dirty="0"/>
              <a:t>May make it less effective</a:t>
            </a:r>
          </a:p>
          <a:p>
            <a:pPr lvl="1"/>
            <a:r>
              <a:rPr lang="en-GB" dirty="0"/>
              <a:t>All CHC, POP and Implant advise 100% condom use</a:t>
            </a:r>
          </a:p>
          <a:p>
            <a:r>
              <a:rPr lang="en-GB" dirty="0"/>
              <a:t>The effect of contraception on lamotrigine </a:t>
            </a:r>
          </a:p>
          <a:p>
            <a:pPr lvl="1"/>
            <a:r>
              <a:rPr lang="en-GB" dirty="0"/>
              <a:t>Oestrogen can lower Lamotrigine levels causing fits</a:t>
            </a:r>
          </a:p>
          <a:p>
            <a:pPr lvl="1"/>
            <a:r>
              <a:rPr lang="en-GB" dirty="0"/>
              <a:t>Progesterone can increase levels causing toxicity</a:t>
            </a:r>
          </a:p>
          <a:p>
            <a:endParaRPr lang="en-GB" dirty="0"/>
          </a:p>
        </p:txBody>
      </p:sp>
    </p:spTree>
    <p:extLst>
      <p:ext uri="{BB962C8B-B14F-4D97-AF65-F5344CB8AC3E}">
        <p14:creationId xmlns:p14="http://schemas.microsoft.com/office/powerpoint/2010/main" val="10230187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2D3C-A085-42D3-9041-33B62A4DCB9D}"/>
              </a:ext>
            </a:extLst>
          </p:cNvPr>
          <p:cNvSpPr>
            <a:spLocks noGrp="1"/>
          </p:cNvSpPr>
          <p:nvPr>
            <p:ph type="title"/>
          </p:nvPr>
        </p:nvSpPr>
        <p:spPr/>
        <p:txBody>
          <a:bodyPr/>
          <a:lstStyle/>
          <a:p>
            <a:r>
              <a:rPr lang="en-GB" sz="4400" b="1" dirty="0">
                <a:solidFill>
                  <a:schemeClr val="accent2">
                    <a:lumMod val="75000"/>
                  </a:schemeClr>
                </a:solidFill>
              </a:rPr>
              <a:t>Lamotrigine</a:t>
            </a:r>
            <a:endParaRPr lang="en-GB" b="1" dirty="0">
              <a:solidFill>
                <a:schemeClr val="accent2">
                  <a:lumMod val="75000"/>
                </a:schemeClr>
              </a:solidFill>
            </a:endParaRPr>
          </a:p>
        </p:txBody>
      </p:sp>
      <p:sp>
        <p:nvSpPr>
          <p:cNvPr id="3" name="Content Placeholder 2">
            <a:extLst>
              <a:ext uri="{FF2B5EF4-FFF2-40B4-BE49-F238E27FC236}">
                <a16:creationId xmlns:a16="http://schemas.microsoft.com/office/drawing/2014/main" id="{B258F0EA-76A0-4AA3-A8E3-4399D8D41BDB}"/>
              </a:ext>
            </a:extLst>
          </p:cNvPr>
          <p:cNvSpPr>
            <a:spLocks noGrp="1"/>
          </p:cNvSpPr>
          <p:nvPr>
            <p:ph idx="1"/>
          </p:nvPr>
        </p:nvSpPr>
        <p:spPr/>
        <p:txBody>
          <a:bodyPr>
            <a:normAutofit fontScale="92500" lnSpcReduction="10000"/>
          </a:bodyPr>
          <a:lstStyle/>
          <a:p>
            <a:r>
              <a:rPr lang="en-GB" dirty="0"/>
              <a:t>COCP</a:t>
            </a:r>
          </a:p>
          <a:p>
            <a:pPr lvl="1"/>
            <a:r>
              <a:rPr lang="en-GB" dirty="0"/>
              <a:t>Avoid</a:t>
            </a:r>
            <a:endParaRPr lang="en-US" dirty="0"/>
          </a:p>
          <a:p>
            <a:pPr lvl="1"/>
            <a:r>
              <a:rPr lang="en-GB" dirty="0"/>
              <a:t>Monitor levels</a:t>
            </a:r>
            <a:endParaRPr lang="en-US" dirty="0"/>
          </a:p>
          <a:p>
            <a:pPr lvl="1"/>
            <a:r>
              <a:rPr lang="en-GB" dirty="0"/>
              <a:t>Avoid HFI</a:t>
            </a:r>
            <a:endParaRPr lang="en-US" dirty="0"/>
          </a:p>
          <a:p>
            <a:pPr lvl="1"/>
            <a:r>
              <a:rPr lang="en-GB" dirty="0"/>
              <a:t>If staring/stopping liaise with GP/neurology</a:t>
            </a:r>
            <a:endParaRPr lang="en-US" dirty="0"/>
          </a:p>
          <a:p>
            <a:pPr lvl="1"/>
            <a:r>
              <a:rPr lang="en-GB" dirty="0"/>
              <a:t>Advise condom use </a:t>
            </a:r>
            <a:endParaRPr lang="en-US" dirty="0"/>
          </a:p>
          <a:p>
            <a:pPr lvl="1"/>
            <a:endParaRPr lang="en-GB" dirty="0"/>
          </a:p>
          <a:p>
            <a:r>
              <a:rPr lang="en-GB" dirty="0"/>
              <a:t>POP</a:t>
            </a:r>
          </a:p>
          <a:p>
            <a:pPr lvl="1"/>
            <a:r>
              <a:rPr lang="en-GB" dirty="0"/>
              <a:t>Advise to be vigilant re toxicity symptoms ( dizziness, </a:t>
            </a:r>
            <a:r>
              <a:rPr lang="en-GB" dirty="0" err="1"/>
              <a:t>ataxia,diplopia</a:t>
            </a:r>
            <a:r>
              <a:rPr lang="en-GB" dirty="0"/>
              <a:t>)</a:t>
            </a:r>
            <a:endParaRPr lang="en-US" dirty="0"/>
          </a:p>
          <a:p>
            <a:pPr lvl="1"/>
            <a:r>
              <a:rPr lang="en-GB" dirty="0"/>
              <a:t>Consider monitoring levels</a:t>
            </a:r>
            <a:endParaRPr lang="en-US" dirty="0"/>
          </a:p>
          <a:p>
            <a:pPr lvl="1"/>
            <a:r>
              <a:rPr lang="en-GB" dirty="0"/>
              <a:t>If starting/stooping liaise with GP/neurology</a:t>
            </a:r>
            <a:endParaRPr lang="en-US" dirty="0"/>
          </a:p>
          <a:p>
            <a:pPr lvl="1"/>
            <a:r>
              <a:rPr lang="en-GB" dirty="0"/>
              <a:t>Advise condom use apart from DMPA</a:t>
            </a:r>
          </a:p>
          <a:p>
            <a:pPr lvl="1"/>
            <a:endParaRPr lang="en-GB" dirty="0"/>
          </a:p>
        </p:txBody>
      </p:sp>
    </p:spTree>
    <p:extLst>
      <p:ext uri="{BB962C8B-B14F-4D97-AF65-F5344CB8AC3E}">
        <p14:creationId xmlns:p14="http://schemas.microsoft.com/office/powerpoint/2010/main" val="42907359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418E0-87C9-4CB1-A1C5-2F6965DAE0F9}"/>
              </a:ext>
            </a:extLst>
          </p:cNvPr>
          <p:cNvSpPr>
            <a:spLocks noGrp="1"/>
          </p:cNvSpPr>
          <p:nvPr>
            <p:ph type="title"/>
          </p:nvPr>
        </p:nvSpPr>
        <p:spPr/>
        <p:txBody>
          <a:bodyPr/>
          <a:lstStyle/>
          <a:p>
            <a:r>
              <a:rPr lang="en-GB" b="1" dirty="0">
                <a:solidFill>
                  <a:schemeClr val="accent2">
                    <a:lumMod val="75000"/>
                  </a:schemeClr>
                </a:solidFill>
              </a:rPr>
              <a:t>Topiramate</a:t>
            </a:r>
          </a:p>
        </p:txBody>
      </p:sp>
      <p:sp>
        <p:nvSpPr>
          <p:cNvPr id="3" name="Content Placeholder 2">
            <a:extLst>
              <a:ext uri="{FF2B5EF4-FFF2-40B4-BE49-F238E27FC236}">
                <a16:creationId xmlns:a16="http://schemas.microsoft.com/office/drawing/2014/main" id="{05416D66-1EFE-431F-B485-652AA5485B53}"/>
              </a:ext>
            </a:extLst>
          </p:cNvPr>
          <p:cNvSpPr>
            <a:spLocks noGrp="1"/>
          </p:cNvSpPr>
          <p:nvPr>
            <p:ph idx="1"/>
          </p:nvPr>
        </p:nvSpPr>
        <p:spPr/>
        <p:txBody>
          <a:bodyPr/>
          <a:lstStyle/>
          <a:p>
            <a:r>
              <a:rPr lang="en-GB" dirty="0"/>
              <a:t>Enzyme inducing effect at higher doses</a:t>
            </a:r>
          </a:p>
          <a:p>
            <a:r>
              <a:rPr lang="en-GB" dirty="0"/>
              <a:t>Teratogenic</a:t>
            </a:r>
          </a:p>
          <a:p>
            <a:r>
              <a:rPr lang="en-GB" dirty="0"/>
              <a:t>For</a:t>
            </a:r>
            <a:r>
              <a:rPr lang="en-GB" u="sng" dirty="0"/>
              <a:t> any </a:t>
            </a:r>
            <a:r>
              <a:rPr lang="en-GB" dirty="0"/>
              <a:t>dose due to wide inter-individual variability of metabolism </a:t>
            </a:r>
          </a:p>
          <a:p>
            <a:pPr lvl="1"/>
            <a:r>
              <a:rPr lang="en-GB" dirty="0"/>
              <a:t>CU-IUD</a:t>
            </a:r>
          </a:p>
          <a:p>
            <a:pPr lvl="1"/>
            <a:r>
              <a:rPr lang="en-GB" dirty="0"/>
              <a:t>Hormonal- IUD</a:t>
            </a:r>
          </a:p>
          <a:p>
            <a:pPr lvl="1"/>
            <a:r>
              <a:rPr lang="en-GB" dirty="0"/>
              <a:t>DMPA with condoms  </a:t>
            </a:r>
          </a:p>
          <a:p>
            <a:endParaRPr lang="en-GB" dirty="0"/>
          </a:p>
        </p:txBody>
      </p:sp>
    </p:spTree>
    <p:extLst>
      <p:ext uri="{BB962C8B-B14F-4D97-AF65-F5344CB8AC3E}">
        <p14:creationId xmlns:p14="http://schemas.microsoft.com/office/powerpoint/2010/main" val="3861182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6E20D-B7AF-EE28-65A1-3E7F07CFF0A6}"/>
              </a:ext>
            </a:extLst>
          </p:cNvPr>
          <p:cNvSpPr>
            <a:spLocks noGrp="1"/>
          </p:cNvSpPr>
          <p:nvPr>
            <p:ph type="title"/>
          </p:nvPr>
        </p:nvSpPr>
        <p:spPr/>
        <p:txBody>
          <a:bodyPr/>
          <a:lstStyle/>
          <a:p>
            <a:r>
              <a:rPr lang="en-GB" dirty="0"/>
              <a:t>What to start?</a:t>
            </a:r>
          </a:p>
        </p:txBody>
      </p:sp>
      <p:sp>
        <p:nvSpPr>
          <p:cNvPr id="3" name="Content Placeholder 2">
            <a:extLst>
              <a:ext uri="{FF2B5EF4-FFF2-40B4-BE49-F238E27FC236}">
                <a16:creationId xmlns:a16="http://schemas.microsoft.com/office/drawing/2014/main" id="{B0D0D10B-FD29-57B6-447D-78B5F59A1A34}"/>
              </a:ext>
            </a:extLst>
          </p:cNvPr>
          <p:cNvSpPr>
            <a:spLocks noGrp="1"/>
          </p:cNvSpPr>
          <p:nvPr>
            <p:ph idx="1"/>
          </p:nvPr>
        </p:nvSpPr>
        <p:spPr/>
        <p:txBody>
          <a:bodyPr/>
          <a:lstStyle/>
          <a:p>
            <a:pPr marL="0" indent="0">
              <a:buNone/>
            </a:pPr>
            <a:endParaRPr lang="en-GB" dirty="0"/>
          </a:p>
          <a:p>
            <a:r>
              <a:rPr lang="en-GB" i="0" dirty="0" err="1">
                <a:solidFill>
                  <a:srgbClr val="0E0E0E"/>
                </a:solidFill>
                <a:effectLst/>
              </a:rPr>
              <a:t>Ethinylestradiol</a:t>
            </a:r>
            <a:r>
              <a:rPr lang="en-GB" i="0" dirty="0">
                <a:solidFill>
                  <a:srgbClr val="0E0E0E"/>
                </a:solidFill>
                <a:effectLst/>
              </a:rPr>
              <a:t> 30mcg/ levonorgestrel</a:t>
            </a:r>
          </a:p>
          <a:p>
            <a:pPr algn="l"/>
            <a:r>
              <a:rPr lang="en-GB" i="0" dirty="0" err="1">
                <a:solidFill>
                  <a:srgbClr val="0E0E0E"/>
                </a:solidFill>
                <a:effectLst/>
              </a:rPr>
              <a:t>Ethinylestradiol</a:t>
            </a:r>
            <a:r>
              <a:rPr lang="en-GB" i="0" dirty="0">
                <a:solidFill>
                  <a:srgbClr val="0E0E0E"/>
                </a:solidFill>
                <a:effectLst/>
              </a:rPr>
              <a:t> </a:t>
            </a:r>
            <a:r>
              <a:rPr lang="en-GB" dirty="0">
                <a:solidFill>
                  <a:srgbClr val="0E0E0E"/>
                </a:solidFill>
              </a:rPr>
              <a:t>30mcg / </a:t>
            </a:r>
            <a:r>
              <a:rPr lang="en-GB" i="0" dirty="0">
                <a:solidFill>
                  <a:srgbClr val="0E0E0E"/>
                </a:solidFill>
                <a:effectLst/>
              </a:rPr>
              <a:t>norethisterone</a:t>
            </a:r>
          </a:p>
          <a:p>
            <a:endParaRPr lang="en-GB" dirty="0"/>
          </a:p>
          <a:p>
            <a:r>
              <a:rPr lang="en-GB" dirty="0">
                <a:hlinkClick r:id="rId2"/>
              </a:rPr>
              <a:t>ef8ba906a03e7080-f2801769e605-Choosing-a-combined-oral-contraceptive-pill.pdf (nps.org.au)</a:t>
            </a:r>
            <a:endParaRPr lang="en-GB" dirty="0"/>
          </a:p>
        </p:txBody>
      </p:sp>
      <p:pic>
        <p:nvPicPr>
          <p:cNvPr id="4" name="Picture 3">
            <a:extLst>
              <a:ext uri="{FF2B5EF4-FFF2-40B4-BE49-F238E27FC236}">
                <a16:creationId xmlns:a16="http://schemas.microsoft.com/office/drawing/2014/main" id="{2BF5A40C-9A52-B6E7-8894-BAE89A81726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06100" y="6065838"/>
            <a:ext cx="14859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41614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C5683-1DC4-6AC7-399E-E0BE06123DD3}"/>
              </a:ext>
            </a:extLst>
          </p:cNvPr>
          <p:cNvSpPr>
            <a:spLocks noGrp="1"/>
          </p:cNvSpPr>
          <p:nvPr>
            <p:ph type="title"/>
          </p:nvPr>
        </p:nvSpPr>
        <p:spPr/>
        <p:txBody>
          <a:bodyPr/>
          <a:lstStyle/>
          <a:p>
            <a:r>
              <a:rPr lang="en-GB" dirty="0" err="1"/>
              <a:t>Cocp</a:t>
            </a:r>
            <a:endParaRPr lang="en-GB" dirty="0"/>
          </a:p>
        </p:txBody>
      </p:sp>
      <p:sp>
        <p:nvSpPr>
          <p:cNvPr id="3" name="Text Placeholder 2">
            <a:extLst>
              <a:ext uri="{FF2B5EF4-FFF2-40B4-BE49-F238E27FC236}">
                <a16:creationId xmlns:a16="http://schemas.microsoft.com/office/drawing/2014/main" id="{96A4CB46-C1C8-3B18-769E-D672FB00ABAE}"/>
              </a:ext>
            </a:extLst>
          </p:cNvPr>
          <p:cNvSpPr>
            <a:spLocks noGrp="1"/>
          </p:cNvSpPr>
          <p:nvPr>
            <p:ph type="body" idx="1"/>
          </p:nvPr>
        </p:nvSpPr>
        <p:spPr/>
        <p:txBody>
          <a:bodyPr/>
          <a:lstStyle/>
          <a:p>
            <a:r>
              <a:rPr lang="en-GB" dirty="0"/>
              <a:t>Oestrogenic</a:t>
            </a:r>
          </a:p>
        </p:txBody>
      </p:sp>
      <p:sp>
        <p:nvSpPr>
          <p:cNvPr id="4" name="Content Placeholder 3">
            <a:extLst>
              <a:ext uri="{FF2B5EF4-FFF2-40B4-BE49-F238E27FC236}">
                <a16:creationId xmlns:a16="http://schemas.microsoft.com/office/drawing/2014/main" id="{BC890F86-ED0B-A9B1-163A-BE8C46E6E77D}"/>
              </a:ext>
            </a:extLst>
          </p:cNvPr>
          <p:cNvSpPr>
            <a:spLocks noGrp="1"/>
          </p:cNvSpPr>
          <p:nvPr>
            <p:ph sz="half" idx="2"/>
          </p:nvPr>
        </p:nvSpPr>
        <p:spPr/>
        <p:txBody>
          <a:bodyPr/>
          <a:lstStyle/>
          <a:p>
            <a:r>
              <a:rPr lang="en-GB" dirty="0" err="1"/>
              <a:t>Norgestimate</a:t>
            </a:r>
            <a:endParaRPr lang="en-GB" dirty="0"/>
          </a:p>
          <a:p>
            <a:r>
              <a:rPr lang="en-GB" dirty="0" err="1"/>
              <a:t>Desogestrel</a:t>
            </a:r>
            <a:endParaRPr lang="en-GB" dirty="0"/>
          </a:p>
          <a:p>
            <a:r>
              <a:rPr lang="en-GB" dirty="0" err="1"/>
              <a:t>Gestodene</a:t>
            </a:r>
            <a:endParaRPr lang="en-GB" dirty="0"/>
          </a:p>
          <a:p>
            <a:endParaRPr lang="en-GB" dirty="0"/>
          </a:p>
          <a:p>
            <a:r>
              <a:rPr lang="en-GB" dirty="0" err="1"/>
              <a:t>Drosperidone</a:t>
            </a:r>
            <a:r>
              <a:rPr lang="en-GB" dirty="0"/>
              <a:t> ( anti-androgenic/anti </a:t>
            </a:r>
            <a:r>
              <a:rPr lang="en-GB" dirty="0" err="1"/>
              <a:t>mineralcorticoid</a:t>
            </a:r>
            <a:r>
              <a:rPr lang="en-GB" dirty="0"/>
              <a:t>) </a:t>
            </a:r>
          </a:p>
        </p:txBody>
      </p:sp>
      <p:sp>
        <p:nvSpPr>
          <p:cNvPr id="5" name="Text Placeholder 4">
            <a:extLst>
              <a:ext uri="{FF2B5EF4-FFF2-40B4-BE49-F238E27FC236}">
                <a16:creationId xmlns:a16="http://schemas.microsoft.com/office/drawing/2014/main" id="{735C32DE-8F5B-CCA5-A777-A50025207C27}"/>
              </a:ext>
            </a:extLst>
          </p:cNvPr>
          <p:cNvSpPr>
            <a:spLocks noGrp="1"/>
          </p:cNvSpPr>
          <p:nvPr>
            <p:ph type="body" sz="quarter" idx="3"/>
          </p:nvPr>
        </p:nvSpPr>
        <p:spPr/>
        <p:txBody>
          <a:bodyPr/>
          <a:lstStyle/>
          <a:p>
            <a:r>
              <a:rPr lang="en-GB" dirty="0"/>
              <a:t>Progestogenic</a:t>
            </a:r>
          </a:p>
        </p:txBody>
      </p:sp>
      <p:sp>
        <p:nvSpPr>
          <p:cNvPr id="6" name="Content Placeholder 5">
            <a:extLst>
              <a:ext uri="{FF2B5EF4-FFF2-40B4-BE49-F238E27FC236}">
                <a16:creationId xmlns:a16="http://schemas.microsoft.com/office/drawing/2014/main" id="{A9DC959D-B5FF-0D77-D51F-5CE266963C0C}"/>
              </a:ext>
            </a:extLst>
          </p:cNvPr>
          <p:cNvSpPr>
            <a:spLocks noGrp="1"/>
          </p:cNvSpPr>
          <p:nvPr>
            <p:ph sz="quarter" idx="4"/>
          </p:nvPr>
        </p:nvSpPr>
        <p:spPr/>
        <p:txBody>
          <a:bodyPr/>
          <a:lstStyle/>
          <a:p>
            <a:r>
              <a:rPr lang="en-GB" dirty="0"/>
              <a:t>Norethisterone</a:t>
            </a:r>
          </a:p>
          <a:p>
            <a:r>
              <a:rPr lang="en-GB" dirty="0"/>
              <a:t>Levonorgestrel</a:t>
            </a:r>
          </a:p>
          <a:p>
            <a:endParaRPr lang="en-GB" dirty="0"/>
          </a:p>
        </p:txBody>
      </p:sp>
      <p:pic>
        <p:nvPicPr>
          <p:cNvPr id="7" name="Picture 6">
            <a:extLst>
              <a:ext uri="{FF2B5EF4-FFF2-40B4-BE49-F238E27FC236}">
                <a16:creationId xmlns:a16="http://schemas.microsoft.com/office/drawing/2014/main" id="{D06DACA3-FA69-4604-B5A4-2B318810819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06100" y="6065838"/>
            <a:ext cx="14859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99194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43B56-FB18-A355-E491-70D3C27D957F}"/>
              </a:ext>
            </a:extLst>
          </p:cNvPr>
          <p:cNvSpPr>
            <a:spLocks noGrp="1"/>
          </p:cNvSpPr>
          <p:nvPr>
            <p:ph type="title"/>
          </p:nvPr>
        </p:nvSpPr>
        <p:spPr/>
        <p:txBody>
          <a:bodyPr/>
          <a:lstStyle/>
          <a:p>
            <a:r>
              <a:rPr lang="en-GB" dirty="0"/>
              <a:t>Regimes</a:t>
            </a:r>
          </a:p>
        </p:txBody>
      </p:sp>
      <p:sp>
        <p:nvSpPr>
          <p:cNvPr id="3" name="Content Placeholder 2">
            <a:extLst>
              <a:ext uri="{FF2B5EF4-FFF2-40B4-BE49-F238E27FC236}">
                <a16:creationId xmlns:a16="http://schemas.microsoft.com/office/drawing/2014/main" id="{BEC42405-DFA0-77E9-3F2F-5E54D3D3DDF3}"/>
              </a:ext>
            </a:extLst>
          </p:cNvPr>
          <p:cNvSpPr>
            <a:spLocks noGrp="1"/>
          </p:cNvSpPr>
          <p:nvPr>
            <p:ph idx="1"/>
          </p:nvPr>
        </p:nvSpPr>
        <p:spPr/>
        <p:txBody>
          <a:bodyPr/>
          <a:lstStyle/>
          <a:p>
            <a:r>
              <a:rPr lang="en-GB" dirty="0"/>
              <a:t>21/7 </a:t>
            </a:r>
          </a:p>
          <a:p>
            <a:r>
              <a:rPr lang="en-GB" dirty="0"/>
              <a:t>21/4</a:t>
            </a:r>
          </a:p>
          <a:p>
            <a:r>
              <a:rPr lang="en-GB" dirty="0"/>
              <a:t>Tri-</a:t>
            </a:r>
            <a:r>
              <a:rPr lang="en-GB" dirty="0" err="1"/>
              <a:t>cyclying</a:t>
            </a:r>
            <a:r>
              <a:rPr lang="en-GB" dirty="0"/>
              <a:t> </a:t>
            </a:r>
          </a:p>
          <a:p>
            <a:r>
              <a:rPr lang="en-GB" dirty="0"/>
              <a:t>Tailored use </a:t>
            </a:r>
          </a:p>
          <a:p>
            <a:r>
              <a:rPr lang="en-GB" dirty="0"/>
              <a:t>Continuous use</a:t>
            </a:r>
          </a:p>
        </p:txBody>
      </p:sp>
      <p:pic>
        <p:nvPicPr>
          <p:cNvPr id="4" name="Picture 3">
            <a:extLst>
              <a:ext uri="{FF2B5EF4-FFF2-40B4-BE49-F238E27FC236}">
                <a16:creationId xmlns:a16="http://schemas.microsoft.com/office/drawing/2014/main" id="{D2922618-0844-F52D-CF4C-587D6D66817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06100" y="6065838"/>
            <a:ext cx="14859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533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45D01-DAB1-4C27-B5F2-32761B8A09D4}"/>
              </a:ext>
            </a:extLst>
          </p:cNvPr>
          <p:cNvSpPr>
            <a:spLocks noGrp="1"/>
          </p:cNvSpPr>
          <p:nvPr>
            <p:ph type="title"/>
          </p:nvPr>
        </p:nvSpPr>
        <p:spPr/>
        <p:txBody>
          <a:bodyPr/>
          <a:lstStyle/>
          <a:p>
            <a:r>
              <a:rPr lang="en-GB" dirty="0"/>
              <a:t>Missed Pills</a:t>
            </a:r>
          </a:p>
        </p:txBody>
      </p:sp>
      <p:sp>
        <p:nvSpPr>
          <p:cNvPr id="3" name="Content Placeholder 2">
            <a:extLst>
              <a:ext uri="{FF2B5EF4-FFF2-40B4-BE49-F238E27FC236}">
                <a16:creationId xmlns:a16="http://schemas.microsoft.com/office/drawing/2014/main" id="{D07874A2-4CBB-2B67-6432-13D3888A3B74}"/>
              </a:ext>
            </a:extLst>
          </p:cNvPr>
          <p:cNvSpPr>
            <a:spLocks noGrp="1"/>
          </p:cNvSpPr>
          <p:nvPr>
            <p:ph idx="1"/>
          </p:nvPr>
        </p:nvSpPr>
        <p:spPr/>
        <p:txBody>
          <a:bodyPr>
            <a:normAutofit fontScale="85000" lnSpcReduction="20000"/>
          </a:bodyPr>
          <a:lstStyle/>
          <a:p>
            <a:r>
              <a:rPr lang="en-GB" dirty="0">
                <a:hlinkClick r:id="rId2"/>
              </a:rPr>
              <a:t>What should I do if I miss a pill (combined pill)? - NHS (www.nhs.uk)</a:t>
            </a:r>
            <a:endParaRPr lang="en-GB" dirty="0"/>
          </a:p>
          <a:p>
            <a:r>
              <a:rPr lang="en-GB" dirty="0"/>
              <a:t>Missed one pill</a:t>
            </a:r>
          </a:p>
          <a:p>
            <a:pPr lvl="2"/>
            <a:r>
              <a:rPr lang="en-GB" dirty="0"/>
              <a:t>Continue pills- take one pill asap then continue at normal time </a:t>
            </a:r>
          </a:p>
          <a:p>
            <a:pPr lvl="2"/>
            <a:r>
              <a:rPr lang="en-GB" dirty="0"/>
              <a:t>Can take 2 pills in a day </a:t>
            </a:r>
          </a:p>
          <a:p>
            <a:r>
              <a:rPr lang="en-GB" dirty="0"/>
              <a:t>Missed 2-7 pills</a:t>
            </a:r>
          </a:p>
          <a:p>
            <a:pPr lvl="1"/>
            <a:r>
              <a:rPr lang="en-GB" dirty="0"/>
              <a:t>Week 1</a:t>
            </a:r>
          </a:p>
          <a:p>
            <a:pPr lvl="2"/>
            <a:r>
              <a:rPr lang="en-GB" dirty="0"/>
              <a:t>Consider EC /Continue pills/Condoms 7 days  </a:t>
            </a:r>
          </a:p>
          <a:p>
            <a:pPr lvl="1"/>
            <a:r>
              <a:rPr lang="en-GB" dirty="0"/>
              <a:t>Week 2</a:t>
            </a:r>
          </a:p>
          <a:p>
            <a:pPr lvl="2"/>
            <a:r>
              <a:rPr lang="en-GB" dirty="0"/>
              <a:t>Continue pills</a:t>
            </a:r>
          </a:p>
          <a:p>
            <a:pPr lvl="1"/>
            <a:r>
              <a:rPr lang="en-GB" dirty="0"/>
              <a:t>Week 3</a:t>
            </a:r>
          </a:p>
          <a:p>
            <a:pPr lvl="2"/>
            <a:r>
              <a:rPr lang="en-GB" dirty="0"/>
              <a:t>Continue pills</a:t>
            </a:r>
          </a:p>
          <a:p>
            <a:pPr lvl="2"/>
            <a:r>
              <a:rPr lang="en-GB" dirty="0"/>
              <a:t>Continue next pack</a:t>
            </a:r>
          </a:p>
          <a:p>
            <a:r>
              <a:rPr lang="en-GB" dirty="0"/>
              <a:t>Missed &gt;7 pills</a:t>
            </a:r>
          </a:p>
          <a:p>
            <a:pPr lvl="2"/>
            <a:r>
              <a:rPr lang="en-GB" dirty="0"/>
              <a:t>Consider EC</a:t>
            </a:r>
          </a:p>
        </p:txBody>
      </p:sp>
      <p:pic>
        <p:nvPicPr>
          <p:cNvPr id="4" name="Picture 3">
            <a:extLst>
              <a:ext uri="{FF2B5EF4-FFF2-40B4-BE49-F238E27FC236}">
                <a16:creationId xmlns:a16="http://schemas.microsoft.com/office/drawing/2014/main" id="{6FAC92F0-0CE2-05D8-CF87-52724DB299A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06100" y="6065838"/>
            <a:ext cx="14859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66753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79214-3A54-4D22-940D-B51B166F8B13}"/>
              </a:ext>
            </a:extLst>
          </p:cNvPr>
          <p:cNvSpPr>
            <a:spLocks noGrp="1"/>
          </p:cNvSpPr>
          <p:nvPr>
            <p:ph type="title"/>
          </p:nvPr>
        </p:nvSpPr>
        <p:spPr/>
        <p:txBody>
          <a:bodyPr/>
          <a:lstStyle/>
          <a:p>
            <a:r>
              <a:rPr lang="en-GB" dirty="0"/>
              <a:t>COC – Side Effects</a:t>
            </a:r>
          </a:p>
        </p:txBody>
      </p:sp>
      <p:sp>
        <p:nvSpPr>
          <p:cNvPr id="3" name="Content Placeholder 2">
            <a:extLst>
              <a:ext uri="{FF2B5EF4-FFF2-40B4-BE49-F238E27FC236}">
                <a16:creationId xmlns:a16="http://schemas.microsoft.com/office/drawing/2014/main" id="{57014D36-B63E-4BF8-96BE-1C77521A3264}"/>
              </a:ext>
            </a:extLst>
          </p:cNvPr>
          <p:cNvSpPr>
            <a:spLocks noGrp="1"/>
          </p:cNvSpPr>
          <p:nvPr>
            <p:ph idx="1"/>
          </p:nvPr>
        </p:nvSpPr>
        <p:spPr>
          <a:xfrm>
            <a:off x="838200" y="1724025"/>
            <a:ext cx="10515600" cy="4351338"/>
          </a:xfrm>
        </p:spPr>
        <p:txBody>
          <a:bodyPr>
            <a:normAutofit lnSpcReduction="10000"/>
          </a:bodyPr>
          <a:lstStyle/>
          <a:p>
            <a:r>
              <a:rPr lang="en-GB" dirty="0"/>
              <a:t>Headache</a:t>
            </a:r>
          </a:p>
          <a:p>
            <a:pPr lvl="1"/>
            <a:r>
              <a:rPr lang="en-GB" dirty="0"/>
              <a:t>Can resolve with time</a:t>
            </a:r>
          </a:p>
          <a:p>
            <a:pPr lvl="1"/>
            <a:r>
              <a:rPr lang="en-GB" dirty="0"/>
              <a:t>HFI- continuous/extended use</a:t>
            </a:r>
          </a:p>
          <a:p>
            <a:pPr lvl="1"/>
            <a:r>
              <a:rPr lang="en-GB" dirty="0"/>
              <a:t>Migraine</a:t>
            </a:r>
          </a:p>
          <a:p>
            <a:r>
              <a:rPr lang="en-GB" dirty="0"/>
              <a:t>Break through bleeding </a:t>
            </a:r>
          </a:p>
          <a:p>
            <a:pPr lvl="1"/>
            <a:r>
              <a:rPr lang="en-GB" dirty="0"/>
              <a:t>Often can resolve</a:t>
            </a:r>
          </a:p>
          <a:p>
            <a:pPr lvl="1"/>
            <a:r>
              <a:rPr lang="en-GB" dirty="0"/>
              <a:t>More common with low dose oestrogen</a:t>
            </a:r>
          </a:p>
          <a:p>
            <a:pPr lvl="1"/>
            <a:r>
              <a:rPr lang="en-GB" dirty="0"/>
              <a:t>Consider switching type of COCP</a:t>
            </a:r>
          </a:p>
          <a:p>
            <a:pPr lvl="1"/>
            <a:r>
              <a:rPr lang="en-GB" dirty="0"/>
              <a:t>Check compliance</a:t>
            </a:r>
          </a:p>
          <a:p>
            <a:pPr lvl="1"/>
            <a:r>
              <a:rPr lang="en-GB" dirty="0"/>
              <a:t>Check DDI</a:t>
            </a:r>
          </a:p>
          <a:p>
            <a:pPr lvl="1"/>
            <a:r>
              <a:rPr lang="en-GB" dirty="0"/>
              <a:t>Advise check for STI/ medical review </a:t>
            </a:r>
          </a:p>
          <a:p>
            <a:endParaRPr lang="en-GB" dirty="0"/>
          </a:p>
          <a:p>
            <a:pPr marL="0" indent="0">
              <a:buNone/>
            </a:pPr>
            <a:endParaRPr lang="en-GB" dirty="0"/>
          </a:p>
          <a:p>
            <a:endParaRPr lang="en-GB" dirty="0"/>
          </a:p>
          <a:p>
            <a:endParaRPr lang="en-GB" dirty="0"/>
          </a:p>
        </p:txBody>
      </p:sp>
      <p:pic>
        <p:nvPicPr>
          <p:cNvPr id="6" name="Picture 5">
            <a:extLst>
              <a:ext uri="{FF2B5EF4-FFF2-40B4-BE49-F238E27FC236}">
                <a16:creationId xmlns:a16="http://schemas.microsoft.com/office/drawing/2014/main" id="{0F870AB8-58BE-447A-8524-3E5D530998F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06100" y="6065838"/>
            <a:ext cx="14859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5102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emplate/>
  <TotalTime>759</TotalTime>
  <Words>1905</Words>
  <Application>Microsoft Office PowerPoint</Application>
  <PresentationFormat>Widescreen</PresentationFormat>
  <Paragraphs>301</Paragraphs>
  <Slides>46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46</vt:i4>
      </vt:variant>
    </vt:vector>
  </HeadingPairs>
  <TitlesOfParts>
    <vt:vector size="50" baseType="lpstr">
      <vt:lpstr>Arial</vt:lpstr>
      <vt:lpstr>Calibri</vt:lpstr>
      <vt:lpstr>Calibri Light</vt:lpstr>
      <vt:lpstr>Office Theme</vt:lpstr>
      <vt:lpstr>“Supporting contraceptive choice: How do you assist in providing the right option for patients?” </vt:lpstr>
      <vt:lpstr>Supporting Contraceptive Choice</vt:lpstr>
      <vt:lpstr>COC</vt:lpstr>
      <vt:lpstr>COC – Mode and Efficacy </vt:lpstr>
      <vt:lpstr>What to start?</vt:lpstr>
      <vt:lpstr>Cocp</vt:lpstr>
      <vt:lpstr>Regimes</vt:lpstr>
      <vt:lpstr>Missed Pills</vt:lpstr>
      <vt:lpstr>COC – Side Effects</vt:lpstr>
      <vt:lpstr>COC – Side Effects</vt:lpstr>
      <vt:lpstr>COC – Side Effects</vt:lpstr>
      <vt:lpstr>PGD exclusions</vt:lpstr>
      <vt:lpstr>COC- Risk</vt:lpstr>
      <vt:lpstr>COC- benefits</vt:lpstr>
      <vt:lpstr>COC –patch </vt:lpstr>
      <vt:lpstr>COC- vaginal ring</vt:lpstr>
      <vt:lpstr>POP</vt:lpstr>
      <vt:lpstr>Types</vt:lpstr>
      <vt:lpstr>Mode of Action and Efficacy</vt:lpstr>
      <vt:lpstr>Side Effects – POP bleeding </vt:lpstr>
      <vt:lpstr>Side Effects - POP</vt:lpstr>
      <vt:lpstr>Risks </vt:lpstr>
      <vt:lpstr>Risks - Progesterone and Breast Ca </vt:lpstr>
      <vt:lpstr>Benefits</vt:lpstr>
      <vt:lpstr>Missed Pills and D&amp;V</vt:lpstr>
      <vt:lpstr>IUD</vt:lpstr>
      <vt:lpstr>IUD types</vt:lpstr>
      <vt:lpstr>LNG-IUS</vt:lpstr>
      <vt:lpstr>LNG-IUS- high dose 52mg levonorgestrel</vt:lpstr>
      <vt:lpstr>LNG-IUS low dose</vt:lpstr>
      <vt:lpstr>Copper IUD</vt:lpstr>
      <vt:lpstr>Copper- IUD EC</vt:lpstr>
      <vt:lpstr>IUD - risks</vt:lpstr>
      <vt:lpstr>Barrier methods</vt:lpstr>
      <vt:lpstr>PowerPoint Presentation</vt:lpstr>
      <vt:lpstr>Working off PGD</vt:lpstr>
      <vt:lpstr>Exclusions are exclusions </vt:lpstr>
      <vt:lpstr>Frazier Competence</vt:lpstr>
      <vt:lpstr>Length of Prescription </vt:lpstr>
      <vt:lpstr>Drugs and Contraception </vt:lpstr>
      <vt:lpstr>Enzyme Inducers </vt:lpstr>
      <vt:lpstr>Teratogenic medications</vt:lpstr>
      <vt:lpstr>Teratogenic and enzyme inducers</vt:lpstr>
      <vt:lpstr>Lamotrigine</vt:lpstr>
      <vt:lpstr>Lamotrigine</vt:lpstr>
      <vt:lpstr>Topiramate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Condoms and LARC</dc:title>
  <dc:creator>BROOKINGS, Claire (LINCOLNSHIRE COMMUNITY HEALTH SERVICES NHS TRUST)</dc:creator>
  <cp:lastModifiedBy>Tracey Latham-Green</cp:lastModifiedBy>
  <cp:revision>33</cp:revision>
  <dcterms:created xsi:type="dcterms:W3CDTF">2022-01-24T09:05:22Z</dcterms:created>
  <dcterms:modified xsi:type="dcterms:W3CDTF">2023-09-26T11:53:37Z</dcterms:modified>
</cp:coreProperties>
</file>