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40"/>
  </p:notesMasterIdLst>
  <p:sldIdLst>
    <p:sldId id="257" r:id="rId2"/>
    <p:sldId id="258" r:id="rId3"/>
    <p:sldId id="315" r:id="rId4"/>
    <p:sldId id="328" r:id="rId5"/>
    <p:sldId id="296" r:id="rId6"/>
    <p:sldId id="297" r:id="rId7"/>
    <p:sldId id="259" r:id="rId8"/>
    <p:sldId id="278" r:id="rId9"/>
    <p:sldId id="265" r:id="rId10"/>
    <p:sldId id="285" r:id="rId11"/>
    <p:sldId id="303" r:id="rId12"/>
    <p:sldId id="300" r:id="rId13"/>
    <p:sldId id="292" r:id="rId14"/>
    <p:sldId id="298" r:id="rId15"/>
    <p:sldId id="299" r:id="rId16"/>
    <p:sldId id="301" r:id="rId17"/>
    <p:sldId id="302" r:id="rId18"/>
    <p:sldId id="304" r:id="rId19"/>
    <p:sldId id="305" r:id="rId20"/>
    <p:sldId id="293" r:id="rId21"/>
    <p:sldId id="282" r:id="rId22"/>
    <p:sldId id="306" r:id="rId23"/>
    <p:sldId id="307" r:id="rId24"/>
    <p:sldId id="287" r:id="rId25"/>
    <p:sldId id="309" r:id="rId26"/>
    <p:sldId id="308" r:id="rId27"/>
    <p:sldId id="311" r:id="rId28"/>
    <p:sldId id="284" r:id="rId29"/>
    <p:sldId id="312" r:id="rId30"/>
    <p:sldId id="313" r:id="rId31"/>
    <p:sldId id="318" r:id="rId32"/>
    <p:sldId id="320" r:id="rId33"/>
    <p:sldId id="321" r:id="rId34"/>
    <p:sldId id="322" r:id="rId35"/>
    <p:sldId id="319" r:id="rId36"/>
    <p:sldId id="325" r:id="rId37"/>
    <p:sldId id="326" r:id="rId38"/>
    <p:sldId id="32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9" autoAdjust="0"/>
    <p:restoredTop sz="80732" autoAdjust="0"/>
  </p:normalViewPr>
  <p:slideViewPr>
    <p:cSldViewPr>
      <p:cViewPr varScale="1">
        <p:scale>
          <a:sx n="58" d="100"/>
          <a:sy n="58" d="100"/>
        </p:scale>
        <p:origin x="1992" y="2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60EB2-36CE-425D-A111-A4A553B0ED52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2353C-30B0-4F2A-A994-853CC2872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939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3DF23F-3C49-4683-A3B8-E9C1FBE53F7F}" type="slidenum">
              <a:rPr lang="en-GB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2353C-30B0-4F2A-A994-853CC28728B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065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56B15-0E0D-4862-8BA0-52DA1DEA0EC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8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2353C-30B0-4F2A-A994-853CC28728B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2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56B15-0E0D-4862-8BA0-52DA1DEA0EC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56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56B15-0E0D-4862-8BA0-52DA1DEA0EC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06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56B15-0E0D-4862-8BA0-52DA1DEA0EC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39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56B15-0E0D-4862-8BA0-52DA1DEA0EC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6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56B15-0E0D-4862-8BA0-52DA1DEA0EC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06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2353C-30B0-4F2A-A994-853CC28728B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720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2353C-30B0-4F2A-A994-853CC28728B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068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C10F79-A111-4ACF-BC4B-450CAD8D6BD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56B15-0E0D-4862-8BA0-52DA1DEA0EC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83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329C9FFA-5CF0-48CC-BE50-8E519EC09939}" type="slidenum">
              <a:rPr lang="en-US" altLang="en-US" smtClean="0"/>
              <a:pPr>
                <a:spcBef>
                  <a:spcPct val="0"/>
                </a:spcBef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2353C-30B0-4F2A-A994-853CC28728B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701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56B15-0E0D-4862-8BA0-52DA1DEA0EC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85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56B15-0E0D-4862-8BA0-52DA1DEA0EC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51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2353C-30B0-4F2A-A994-853CC28728B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4095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2353C-30B0-4F2A-A994-853CC28728B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5411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2353C-30B0-4F2A-A994-853CC28728BD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402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61566-D52B-3473-A68D-94C1FC2A1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C449981A-541A-C825-D663-73D7443F3B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14EDDF3E-69ED-40A9-B51B-09DFE27CC2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04950-2C21-B01E-544D-1E4F822C7D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C10F79-A111-4ACF-BC4B-450CAD8D6BD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90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33CBD-E095-17E5-D540-A92B9A357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E990A21F-73F7-AE94-AC46-48C9165B44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A149E5FB-F26E-5FC1-8DD8-FB9F58844F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48639-14FD-13AD-9F9D-AA13CA3DB5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C10F79-A111-4ACF-BC4B-450CAD8D6BD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603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Will</a:t>
            </a:r>
            <a:r>
              <a:rPr lang="en-GB" baseline="0" dirty="0"/>
              <a:t> leave you to think about Mr C, and we’ll revisit him later…..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2353C-30B0-4F2A-A994-853CC28728B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159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B3C9FC-83A4-40E2-9ED3-B1909200F5A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2353C-30B0-4F2A-A994-853CC28728B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442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F66039-9E16-47F8-A4AC-30BF4F80501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2353C-30B0-4F2A-A994-853CC28728B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984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C743E-D4E7-40FB-8339-CA52D9C5C33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4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346D8-1A1F-4BC5-AFE8-145059F09E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DA129-F983-4697-BE6E-CDD710F4439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D1C4C-BC2A-4C9A-BA0F-38956494133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E198D-7B13-4511-AF74-48F80F4EE1C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73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8E702-3A2E-4049-82A6-39AB018169D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62061-8B44-420A-AB8E-8F8D20E0D51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76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Template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56550" y="6381750"/>
            <a:ext cx="936625" cy="4572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B0F0"/>
                </a:solidFill>
                <a:ea typeface="ＭＳ Ｐゴシック" pitchFamily="-16" charset="-128"/>
              </a:defRPr>
            </a:lvl1pPr>
          </a:lstStyle>
          <a:p>
            <a:pPr eaLnBrk="0" hangingPunct="0">
              <a:defRPr/>
            </a:pPr>
            <a:fld id="{CBFFEDDA-DC95-45F7-B5E8-C0E6E53E76A7}" type="slidenum">
              <a:rPr lang="en-US"/>
              <a:pPr eaLnBrk="0" hangingPunct="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3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0CCA1-2694-4D36-AD2C-020643656C9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00067-5FBA-4F24-8433-D2D45142C3C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0C34C-976E-492E-97AF-2975736545F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7308E-1AB7-4B5C-9F29-49D8A0EF915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6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6C386-4969-4ACB-A8CD-1623FA5D700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C61BB-DE6B-4A08-9EBC-8275F4159FE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4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AEEF0-6F19-459E-8A33-2A3AA5A02BE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3A599-F33C-4520-BF4E-576EAFDC9FB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4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7FC63-8D9B-4C00-9397-0A36BB86229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77D66-3307-4F18-B36C-8D5222DA33C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D3F12-6895-4000-A6E5-691663E5AAF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9B036-3F0B-4854-9E33-DE0F99A9CFB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0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20888-E114-4CA5-AABF-E1AE34D8C4C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C136B-E109-4D17-869A-78F3ED220B2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E2083-13AD-46C8-851F-93C43D94014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E6829-4942-4711-BF01-98DF72A0AFB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2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0" t="15894" r="6065" b="12610"/>
          <a:stretch>
            <a:fillRect/>
          </a:stretch>
        </p:blipFill>
        <p:spPr bwMode="auto">
          <a:xfrm>
            <a:off x="5940425" y="188913"/>
            <a:ext cx="297338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3492500" y="6381750"/>
            <a:ext cx="5651500" cy="360363"/>
          </a:xfrm>
          <a:prstGeom prst="rect">
            <a:avLst/>
          </a:prstGeom>
          <a:solidFill>
            <a:srgbClr val="006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028" name="Picture 1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10313"/>
            <a:ext cx="3162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268413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58EFB4-3420-4AB9-9DEE-DF842E1747C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A4CF45-CB0B-4D5F-9D4A-8269183067B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9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70C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qscreeners.com/sites/g/files/g10016261/f/201412/PHQ-9_English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ealthnet.umassmed.edu/mhealth/HAMD.pdf" TargetMode="External"/><Relationship Id="rId4" Type="http://schemas.openxmlformats.org/officeDocument/2006/relationships/hyperlink" Target="http://www.hr.ucdavis.edu/asap/pdf_files/Beck_Depression_Inventory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lpft.pharmacy@nhs.ne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mhp.org.uk/" TargetMode="External"/><Relationship Id="rId4" Type="http://schemas.openxmlformats.org/officeDocument/2006/relationships/hyperlink" Target="http://www.choiceandmedication.org/lpft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4213" y="1598935"/>
            <a:ext cx="7772400" cy="1470025"/>
          </a:xfrm>
        </p:spPr>
        <p:txBody>
          <a:bodyPr>
            <a:normAutofit/>
          </a:bodyPr>
          <a:lstStyle/>
          <a:p>
            <a:r>
              <a:rPr lang="en-GB" altLang="en-US" sz="4400" dirty="0"/>
              <a:t>Treating Depression:</a:t>
            </a:r>
            <a:br>
              <a:rPr lang="en-GB" altLang="en-US" sz="4400" dirty="0"/>
            </a:br>
            <a:r>
              <a:rPr lang="en-GB" altLang="en-US" sz="4400" dirty="0"/>
              <a:t>New Medicines Service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013" y="3506465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endParaRPr lang="en-GB" sz="2800" b="1" dirty="0">
              <a:solidFill>
                <a:schemeClr val="tx1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GB" sz="2800" b="1" dirty="0">
                <a:solidFill>
                  <a:schemeClr val="tx1"/>
                </a:solidFill>
              </a:rPr>
              <a:t>Kiran Hewitt</a:t>
            </a:r>
          </a:p>
          <a:p>
            <a:pPr>
              <a:buFont typeface="Arial" charset="0"/>
              <a:buNone/>
              <a:defRPr/>
            </a:pPr>
            <a:endParaRPr lang="en-GB" sz="2400" b="1" dirty="0">
              <a:solidFill>
                <a:schemeClr val="tx1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GB" sz="2400" b="1" dirty="0">
                <a:solidFill>
                  <a:schemeClr val="tx1"/>
                </a:solidFill>
              </a:rPr>
              <a:t>18</a:t>
            </a:r>
            <a:r>
              <a:rPr lang="en-GB" sz="2400" b="1" baseline="30000" dirty="0">
                <a:solidFill>
                  <a:schemeClr val="tx1"/>
                </a:solidFill>
              </a:rPr>
              <a:t>th</a:t>
            </a:r>
            <a:r>
              <a:rPr lang="en-GB" sz="2400" b="1" dirty="0">
                <a:solidFill>
                  <a:schemeClr val="tx1"/>
                </a:solidFill>
              </a:rPr>
              <a:t>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861418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5256584" cy="792162"/>
          </a:xfrm>
        </p:spPr>
        <p:txBody>
          <a:bodyPr/>
          <a:lstStyle/>
          <a:p>
            <a:r>
              <a:rPr lang="en-GB" dirty="0"/>
              <a:t>Depression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568952" cy="3456856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Depression is common but often undetected by the medical profession.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Only about ½ of individuals with major depression are identified by their GP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the other ½ are undiagnosed/misdiagnosed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Under use of validated screening and assessment tools to help diagnose</a:t>
            </a:r>
          </a:p>
          <a:p>
            <a:pPr marL="0" indent="0">
              <a:buNone/>
            </a:pPr>
            <a:r>
              <a:rPr lang="en-GB" sz="1600" b="1" dirty="0">
                <a:solidFill>
                  <a:schemeClr val="tx1"/>
                </a:solidFill>
              </a:rPr>
              <a:t>	Patient Health Questionnaire </a:t>
            </a:r>
            <a:endParaRPr lang="en-GB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  <a:hlinkClick r:id="rId3"/>
              </a:rPr>
              <a:t>http://www.phqscreeners.com/sites/g/files/g10016261/f/201412/PHQ-9_English.pdf</a:t>
            </a:r>
            <a:r>
              <a:rPr lang="en-GB" sz="1600" dirty="0">
                <a:solidFill>
                  <a:schemeClr val="tx1"/>
                </a:solidFill>
              </a:rPr>
              <a:t>  </a:t>
            </a:r>
          </a:p>
          <a:p>
            <a:pPr marL="0" indent="0">
              <a:buNone/>
            </a:pPr>
            <a:r>
              <a:rPr lang="en-GB" sz="1600" b="1" dirty="0">
                <a:solidFill>
                  <a:schemeClr val="tx1"/>
                </a:solidFill>
              </a:rPr>
              <a:t>	Beck's Depression Inventory </a:t>
            </a:r>
            <a:endParaRPr lang="en-GB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  <a:hlinkClick r:id="rId4"/>
              </a:rPr>
              <a:t>http://www.hr.ucdavis.edu/asap/pdf_files/Beck_Depression_Inventory.pdf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1600" b="1" dirty="0">
                <a:solidFill>
                  <a:schemeClr val="tx1"/>
                </a:solidFill>
              </a:rPr>
              <a:t>	Hamilton Depression Rating Scale </a:t>
            </a:r>
            <a:endParaRPr lang="en-GB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  <a:hlinkClick r:id="rId5"/>
              </a:rPr>
              <a:t>http://healthnet.umassmed.edu/mhealth/HAMD.pdf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endParaRPr lang="en-GB" sz="16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545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792162"/>
          </a:xfrm>
        </p:spPr>
        <p:txBody>
          <a:bodyPr/>
          <a:lstStyle/>
          <a:p>
            <a:pPr algn="l"/>
            <a:r>
              <a:rPr lang="en-GB" dirty="0"/>
              <a:t>Symptoms -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816896"/>
          </a:xfrm>
        </p:spPr>
        <p:txBody>
          <a:bodyPr/>
          <a:lstStyle/>
          <a:p>
            <a:r>
              <a:rPr lang="en-GB" sz="2800" b="1" dirty="0">
                <a:solidFill>
                  <a:schemeClr val="tx1"/>
                </a:solidFill>
              </a:rPr>
              <a:t>At least 5 symptoms each day for at least 2 weeks - </a:t>
            </a:r>
          </a:p>
          <a:p>
            <a:r>
              <a:rPr lang="en-GB" sz="2800" b="1" dirty="0">
                <a:solidFill>
                  <a:schemeClr val="tx1"/>
                </a:solidFill>
              </a:rPr>
              <a:t>Low mood </a:t>
            </a:r>
          </a:p>
          <a:p>
            <a:r>
              <a:rPr lang="en-GB" sz="2800" b="1" dirty="0">
                <a:solidFill>
                  <a:schemeClr val="tx1"/>
                </a:solidFill>
              </a:rPr>
              <a:t>Anhedonia</a:t>
            </a:r>
          </a:p>
          <a:p>
            <a:pPr lvl="1"/>
            <a:r>
              <a:rPr lang="en-GB" b="1" dirty="0">
                <a:solidFill>
                  <a:schemeClr val="tx1"/>
                </a:solidFill>
              </a:rPr>
              <a:t>Core symptoms 	</a:t>
            </a:r>
          </a:p>
          <a:p>
            <a:r>
              <a:rPr lang="en-GB" sz="2800" b="1" dirty="0">
                <a:solidFill>
                  <a:schemeClr val="tx1"/>
                </a:solidFill>
              </a:rPr>
              <a:t>Plus weight changes, irritability, sleep disturbance, EMW, psychomotor agitation, retardation, loss of energy, fatigue, recurrent thoughts of death, suicidal ideation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628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792162"/>
          </a:xfrm>
        </p:spPr>
        <p:txBody>
          <a:bodyPr/>
          <a:lstStyle/>
          <a:p>
            <a:pPr algn="l"/>
            <a:r>
              <a:rPr lang="en-GB" dirty="0"/>
              <a:t>The Aim of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060848"/>
            <a:ext cx="7772400" cy="4106862"/>
          </a:xfrm>
        </p:spPr>
        <p:txBody>
          <a:bodyPr/>
          <a:lstStyle/>
          <a:p>
            <a:r>
              <a:rPr lang="en-GB" sz="2800" b="1" dirty="0">
                <a:solidFill>
                  <a:schemeClr val="tx1"/>
                </a:solidFill>
              </a:rPr>
              <a:t>Effective treatment for depression should return the person to their premorbid state</a:t>
            </a:r>
          </a:p>
          <a:p>
            <a:endParaRPr lang="en-GB" sz="2800" b="1" dirty="0">
              <a:solidFill>
                <a:schemeClr val="tx1"/>
              </a:solidFill>
            </a:endParaRPr>
          </a:p>
          <a:p>
            <a:r>
              <a:rPr lang="en-GB" sz="2800" b="1" dirty="0">
                <a:solidFill>
                  <a:schemeClr val="tx1"/>
                </a:solidFill>
              </a:rPr>
              <a:t>Residual symptoms are predictors of:</a:t>
            </a:r>
          </a:p>
          <a:p>
            <a:pPr lvl="1"/>
            <a:r>
              <a:rPr lang="en-GB" b="1" dirty="0">
                <a:solidFill>
                  <a:schemeClr val="tx1"/>
                </a:solidFill>
              </a:rPr>
              <a:t>functional impairment </a:t>
            </a:r>
          </a:p>
          <a:p>
            <a:pPr lvl="1"/>
            <a:r>
              <a:rPr lang="en-GB" b="1" dirty="0">
                <a:solidFill>
                  <a:schemeClr val="tx1"/>
                </a:solidFill>
              </a:rPr>
              <a:t>relapse</a:t>
            </a:r>
          </a:p>
          <a:p>
            <a:pPr lvl="1"/>
            <a:r>
              <a:rPr lang="en-GB" b="1" dirty="0">
                <a:solidFill>
                  <a:schemeClr val="tx1"/>
                </a:solidFill>
              </a:rPr>
              <a:t>suicide </a:t>
            </a:r>
          </a:p>
        </p:txBody>
      </p:sp>
    </p:spTree>
    <p:extLst>
      <p:ext uri="{BB962C8B-B14F-4D97-AF65-F5344CB8AC3E}">
        <p14:creationId xmlns:p14="http://schemas.microsoft.com/office/powerpoint/2010/main" val="543616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299" y="332656"/>
            <a:ext cx="5471839" cy="792162"/>
          </a:xfrm>
        </p:spPr>
        <p:txBody>
          <a:bodyPr/>
          <a:lstStyle/>
          <a:p>
            <a:r>
              <a:rPr lang="en-GB" sz="3600" dirty="0"/>
              <a:t>Stepped-Care Model (NG90)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23667"/>
              </p:ext>
            </p:extLst>
          </p:nvPr>
        </p:nvGraphicFramePr>
        <p:xfrm>
          <a:off x="-1" y="1340768"/>
          <a:ext cx="9144000" cy="56370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Focus of the Intervention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Nature of the Intervention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7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Step 4: Severe and complex depression; risk to life; severe self-neglect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Medication, high-intensity psychological interventions, electroconvulsive therapy, crisis service, combined treatments, multi-professional and inpatient care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7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Step 3: Persistent subthreshold depressive symptoms or mild to moderate depression with inadequate response to initial interventions; moderate and severe depression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Medication, high-intensity psychological interventions, combined treatments, collaborative care</a:t>
                      </a:r>
                      <a:r>
                        <a:rPr lang="en-GB" sz="2000" baseline="30000" dirty="0">
                          <a:effectLst/>
                        </a:rPr>
                        <a:t>  </a:t>
                      </a:r>
                      <a:r>
                        <a:rPr lang="en-GB" sz="2000" dirty="0">
                          <a:effectLst/>
                        </a:rPr>
                        <a:t>and referral for further assessment and interventions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59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Step 2: Persistent subthreshold depressive symptoms; mild to moderate depression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Low-intensity psychological and psychosocial interventions, medication and referral for further assessment and interventions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8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Step 1: All known and suspected presentations of depression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Assessment, support, psychoeducation, active monitoring and referral for further assessment and interventions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38300" y="2328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09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Treatment can be divided into three phases: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3240088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Acute</a:t>
            </a:r>
          </a:p>
          <a:p>
            <a:r>
              <a:rPr lang="en-GB" b="1" dirty="0">
                <a:solidFill>
                  <a:schemeClr val="tx1"/>
                </a:solidFill>
              </a:rPr>
              <a:t>Continuation</a:t>
            </a:r>
          </a:p>
          <a:p>
            <a:r>
              <a:rPr lang="en-GB" b="1" dirty="0">
                <a:solidFill>
                  <a:schemeClr val="tx1"/>
                </a:solidFill>
              </a:rPr>
              <a:t>Prophylaxis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225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Acute phase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About ¾ of people diagnosed with depression will respond to treatment with an antidepressant</a:t>
            </a: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 lvl="1"/>
            <a:r>
              <a:rPr lang="en-GB" b="1" dirty="0">
                <a:solidFill>
                  <a:schemeClr val="tx1"/>
                </a:solidFill>
              </a:rPr>
              <a:t>providing a minimum effective dose (optimised for that individual)</a:t>
            </a:r>
          </a:p>
          <a:p>
            <a:pPr lvl="1"/>
            <a:r>
              <a:rPr lang="en-GB" b="1" dirty="0">
                <a:solidFill>
                  <a:schemeClr val="tx1"/>
                </a:solidFill>
              </a:rPr>
              <a:t>maintained for an adequate period of time.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639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Continuation phase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3240088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Following remission in the acute phase of treatment, the antidepressant should be continued at the effective dose for at least a further six months. </a:t>
            </a:r>
          </a:p>
          <a:p>
            <a:r>
              <a:rPr lang="en-GB" b="1" dirty="0">
                <a:solidFill>
                  <a:schemeClr val="tx1"/>
                </a:solidFill>
              </a:rPr>
              <a:t>This reduces the risk of recurrence, and the risk is even less if treatment continues for a year. </a:t>
            </a:r>
          </a:p>
        </p:txBody>
      </p:sp>
    </p:spTree>
    <p:extLst>
      <p:ext uri="{BB962C8B-B14F-4D97-AF65-F5344CB8AC3E}">
        <p14:creationId xmlns:p14="http://schemas.microsoft.com/office/powerpoint/2010/main" val="2982778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Prophylactic phase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If a person has a history of recurrent episodes, treatment should continue after the continuation phase. The aim of this is to prevent another episode occurring in the future. </a:t>
            </a:r>
          </a:p>
        </p:txBody>
      </p:sp>
    </p:spTree>
    <p:extLst>
      <p:ext uri="{BB962C8B-B14F-4D97-AF65-F5344CB8AC3E}">
        <p14:creationId xmlns:p14="http://schemas.microsoft.com/office/powerpoint/2010/main" val="2550712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2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8" t="31180" r="7135" b="11470"/>
          <a:stretch/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641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5" t="19710" r="5618" b="13345"/>
          <a:stretch/>
        </p:blipFill>
        <p:spPr bwMode="auto">
          <a:xfrm>
            <a:off x="107504" y="0"/>
            <a:ext cx="903649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877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5364088" cy="792163"/>
          </a:xfrm>
        </p:spPr>
        <p:txBody>
          <a:bodyPr/>
          <a:lstStyle/>
          <a:p>
            <a:pPr algn="l"/>
            <a:br>
              <a:rPr lang="en-GB" altLang="en-US" dirty="0"/>
            </a:br>
            <a:r>
              <a:rPr lang="en-GB" altLang="en-US" dirty="0"/>
              <a:t>     Content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598863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Introduction to your local MH Trust and Pharmacy Team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GB" dirty="0">
                <a:solidFill>
                  <a:schemeClr val="tx1"/>
                </a:solidFill>
              </a:rPr>
              <a:t>who are we?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GB" dirty="0">
                <a:solidFill>
                  <a:schemeClr val="tx1"/>
                </a:solidFill>
              </a:rPr>
              <a:t>what do we do?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Therapeutic guidance on treatment with AD’s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Practical considerations to support conversations and delivery of NMS</a:t>
            </a:r>
          </a:p>
          <a:p>
            <a:pPr>
              <a:buFont typeface="Arial" charset="0"/>
              <a:buChar char="•"/>
              <a:defRPr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GB" dirty="0"/>
          </a:p>
          <a:p>
            <a:pPr marL="0" indent="0">
              <a:buFont typeface="Arial" charset="0"/>
              <a:buNone/>
              <a:defRPr/>
            </a:pPr>
            <a:endParaRPr lang="en-GB" dirty="0"/>
          </a:p>
          <a:p>
            <a:pPr>
              <a:buFont typeface="Arial" charset="0"/>
              <a:buChar char="•"/>
              <a:defRPr/>
            </a:pPr>
            <a:endParaRPr lang="en-GB" dirty="0"/>
          </a:p>
          <a:p>
            <a:pPr>
              <a:buFont typeface="Arial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590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407943" cy="792162"/>
          </a:xfrm>
        </p:spPr>
        <p:txBody>
          <a:bodyPr/>
          <a:lstStyle/>
          <a:p>
            <a:pPr algn="l"/>
            <a:r>
              <a:rPr lang="en-GB" dirty="0"/>
              <a:t>  Antidepressants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680520"/>
          </a:xfrm>
        </p:spPr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Not recommended for mild depression</a:t>
            </a:r>
          </a:p>
          <a:p>
            <a:r>
              <a:rPr lang="en-GB" sz="2800" dirty="0">
                <a:solidFill>
                  <a:schemeClr val="tx1"/>
                </a:solidFill>
              </a:rPr>
              <a:t>Primary care may refer for specialist advice at any point in the algorithm, but should always refer after two failed attempts at treatment with antidepressants</a:t>
            </a:r>
          </a:p>
          <a:p>
            <a:r>
              <a:rPr lang="en-GB" sz="2800" dirty="0">
                <a:solidFill>
                  <a:schemeClr val="tx1"/>
                </a:solidFill>
              </a:rPr>
              <a:t>Start low, go slow – monitor closely for first 2 weeks. Suicide risk? </a:t>
            </a:r>
          </a:p>
          <a:p>
            <a:r>
              <a:rPr lang="en-GB" sz="2800" dirty="0">
                <a:solidFill>
                  <a:schemeClr val="tx1"/>
                </a:solidFill>
              </a:rPr>
              <a:t>Optimise the dose </a:t>
            </a:r>
          </a:p>
          <a:p>
            <a:r>
              <a:rPr lang="en-GB" sz="2800" dirty="0">
                <a:solidFill>
                  <a:schemeClr val="tx1"/>
                </a:solidFill>
              </a:rPr>
              <a:t>If some response, continue longer </a:t>
            </a:r>
          </a:p>
          <a:p>
            <a:r>
              <a:rPr lang="en-GB" sz="2800" dirty="0">
                <a:solidFill>
                  <a:schemeClr val="tx1"/>
                </a:solidFill>
              </a:rPr>
              <a:t>Check compliance and tolerability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691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792162"/>
          </a:xfrm>
        </p:spPr>
        <p:txBody>
          <a:bodyPr/>
          <a:lstStyle/>
          <a:p>
            <a:pPr algn="l"/>
            <a:r>
              <a:rPr lang="en-GB" dirty="0"/>
              <a:t>Antidepressant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496944" cy="3240088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Consider factors affecting choice </a:t>
            </a:r>
          </a:p>
          <a:p>
            <a:pPr lvl="1"/>
            <a:r>
              <a:rPr lang="en-GB" b="1" dirty="0">
                <a:solidFill>
                  <a:schemeClr val="tx1"/>
                </a:solidFill>
              </a:rPr>
              <a:t>contact and conversations longer term</a:t>
            </a:r>
          </a:p>
          <a:p>
            <a:pPr lvl="1"/>
            <a:r>
              <a:rPr lang="en-GB" b="1" dirty="0">
                <a:solidFill>
                  <a:schemeClr val="tx1"/>
                </a:solidFill>
              </a:rPr>
              <a:t>co-morbidities </a:t>
            </a:r>
          </a:p>
          <a:p>
            <a:r>
              <a:rPr lang="en-GB" b="1" dirty="0">
                <a:solidFill>
                  <a:schemeClr val="tx1"/>
                </a:solidFill>
              </a:rPr>
              <a:t>Avoid non-evidence based combinations</a:t>
            </a:r>
          </a:p>
          <a:p>
            <a:pPr lvl="1"/>
            <a:r>
              <a:rPr lang="en-GB" sz="2400" b="1" dirty="0">
                <a:solidFill>
                  <a:schemeClr val="tx1"/>
                </a:solidFill>
              </a:rPr>
              <a:t>possibly burdensome, costly, exacerbation of other issues problems and risk of serotonin syndrome</a:t>
            </a:r>
          </a:p>
          <a:p>
            <a:pPr marL="457200" lvl="1" indent="0">
              <a:buNone/>
            </a:pPr>
            <a:endParaRPr lang="en-GB" sz="2400" b="1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3 or more ADs seen in practice…..</a:t>
            </a:r>
          </a:p>
        </p:txBody>
      </p:sp>
    </p:spTree>
    <p:extLst>
      <p:ext uri="{BB962C8B-B14F-4D97-AF65-F5344CB8AC3E}">
        <p14:creationId xmlns:p14="http://schemas.microsoft.com/office/powerpoint/2010/main" val="309211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792162"/>
          </a:xfrm>
        </p:spPr>
        <p:txBody>
          <a:bodyPr/>
          <a:lstStyle/>
          <a:p>
            <a:pPr algn="l"/>
            <a:r>
              <a:rPr lang="en-GB" dirty="0"/>
              <a:t>Choice of treatment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7772400" cy="4106862"/>
          </a:xfrm>
        </p:spPr>
        <p:txBody>
          <a:bodyPr/>
          <a:lstStyle/>
          <a:p>
            <a:r>
              <a:rPr lang="en-GB" sz="2800" b="1" dirty="0">
                <a:solidFill>
                  <a:schemeClr val="tx1"/>
                </a:solidFill>
              </a:rPr>
              <a:t>A generic SSRI should normally be prescribed first-line (sertraline) </a:t>
            </a:r>
          </a:p>
          <a:p>
            <a:r>
              <a:rPr lang="en-GB" sz="2800" b="1" dirty="0">
                <a:solidFill>
                  <a:schemeClr val="tx1"/>
                </a:solidFill>
              </a:rPr>
              <a:t>Mirtazapine 1</a:t>
            </a:r>
            <a:r>
              <a:rPr lang="en-GB" sz="2800" b="1" baseline="30000" dirty="0">
                <a:solidFill>
                  <a:schemeClr val="tx1"/>
                </a:solidFill>
              </a:rPr>
              <a:t>st</a:t>
            </a:r>
            <a:r>
              <a:rPr lang="en-GB" sz="2800" b="1" dirty="0">
                <a:solidFill>
                  <a:schemeClr val="tx1"/>
                </a:solidFill>
              </a:rPr>
              <a:t> line if SSRIs not appropriate</a:t>
            </a:r>
          </a:p>
          <a:p>
            <a:r>
              <a:rPr lang="en-GB" sz="2800" b="1" dirty="0">
                <a:solidFill>
                  <a:schemeClr val="tx1"/>
                </a:solidFill>
              </a:rPr>
              <a:t>Duloxetine if patient has neuropathic pain </a:t>
            </a:r>
          </a:p>
          <a:p>
            <a:r>
              <a:rPr lang="en-GB" sz="2800" b="1" dirty="0">
                <a:solidFill>
                  <a:schemeClr val="tx1"/>
                </a:solidFill>
              </a:rPr>
              <a:t>2</a:t>
            </a:r>
            <a:r>
              <a:rPr lang="en-GB" sz="2800" b="1" baseline="30000" dirty="0">
                <a:solidFill>
                  <a:schemeClr val="tx1"/>
                </a:solidFill>
              </a:rPr>
              <a:t>nd</a:t>
            </a:r>
            <a:r>
              <a:rPr lang="en-GB" sz="2800" b="1" dirty="0">
                <a:solidFill>
                  <a:schemeClr val="tx1"/>
                </a:solidFill>
              </a:rPr>
              <a:t> line mirtazapine or venlafaxine, TCA (</a:t>
            </a:r>
            <a:r>
              <a:rPr lang="en-GB" sz="2800" b="1" dirty="0" err="1">
                <a:solidFill>
                  <a:schemeClr val="tx1"/>
                </a:solidFill>
              </a:rPr>
              <a:t>lofepramine</a:t>
            </a:r>
            <a:r>
              <a:rPr lang="en-GB" sz="2800" b="1" dirty="0">
                <a:solidFill>
                  <a:schemeClr val="tx1"/>
                </a:solidFill>
              </a:rPr>
              <a:t> preferred) </a:t>
            </a:r>
          </a:p>
          <a:p>
            <a:r>
              <a:rPr lang="en-GB" sz="2800" b="1" dirty="0">
                <a:solidFill>
                  <a:schemeClr val="tx1"/>
                </a:solidFill>
              </a:rPr>
              <a:t>3</a:t>
            </a:r>
            <a:r>
              <a:rPr lang="en-GB" sz="2800" b="1" baseline="30000" dirty="0">
                <a:solidFill>
                  <a:schemeClr val="tx1"/>
                </a:solidFill>
              </a:rPr>
              <a:t>rd</a:t>
            </a:r>
            <a:r>
              <a:rPr lang="en-GB" sz="2800" b="1" dirty="0">
                <a:solidFill>
                  <a:schemeClr val="tx1"/>
                </a:solidFill>
              </a:rPr>
              <a:t> line duloxetine, </a:t>
            </a:r>
            <a:r>
              <a:rPr lang="en-GB" sz="2800" b="1" dirty="0" err="1">
                <a:solidFill>
                  <a:schemeClr val="tx1"/>
                </a:solidFill>
              </a:rPr>
              <a:t>vortioxetine</a:t>
            </a:r>
            <a:r>
              <a:rPr lang="en-GB" sz="2800" b="1" dirty="0">
                <a:solidFill>
                  <a:schemeClr val="tx1"/>
                </a:solidFill>
              </a:rPr>
              <a:t> (NICE TA 2015)</a:t>
            </a:r>
          </a:p>
        </p:txBody>
      </p:sp>
    </p:spTree>
    <p:extLst>
      <p:ext uri="{BB962C8B-B14F-4D97-AF65-F5344CB8AC3E}">
        <p14:creationId xmlns:p14="http://schemas.microsoft.com/office/powerpoint/2010/main" val="2397065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82296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altLang="en-US" b="1" dirty="0">
                <a:solidFill>
                  <a:srgbClr val="0091C9"/>
                </a:solidFill>
              </a:rPr>
              <a:t>  Which antidepressant?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1520" y="1844824"/>
            <a:ext cx="8640514" cy="4392463"/>
          </a:xfrm>
        </p:spPr>
        <p:txBody>
          <a:bodyPr rtlCol="0">
            <a:normAutofit fontScale="77500" lnSpcReduction="2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GB" altLang="en-US" sz="3400" b="1" dirty="0">
                <a:solidFill>
                  <a:srgbClr val="00B050"/>
                </a:solidFill>
              </a:rPr>
              <a:t>Safety/Effectiveness/Tolerability/Cost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altLang="en-US" sz="3400" b="1" dirty="0">
                <a:solidFill>
                  <a:schemeClr val="tx1"/>
                </a:solidFill>
              </a:rPr>
              <a:t>Consider symptoms: 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Suicidal attempts/ideation - avoid TCA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Gastric ulceration/bleeding - avoid SSRI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Elderly with heart complaints - avoid TCA, venlafaxine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Excess sleepiness - avoid sedating drugs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Agitated, anxious - SSRIs may worsen initially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Overweight/obese - mirtazapine may worsen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Constipation a problem? - avoid A.ch drugs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GB" altLang="en-US" b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altLang="en-US" sz="3400" b="1" dirty="0">
                <a:solidFill>
                  <a:schemeClr val="tx1"/>
                </a:solidFill>
              </a:rPr>
              <a:t>What does the rest of their drug regime look like/tell you?  What do they buy OTC?</a:t>
            </a:r>
          </a:p>
        </p:txBody>
      </p:sp>
    </p:spTree>
    <p:extLst>
      <p:ext uri="{BB962C8B-B14F-4D97-AF65-F5344CB8AC3E}">
        <p14:creationId xmlns:p14="http://schemas.microsoft.com/office/powerpoint/2010/main" val="1788892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792162"/>
          </a:xfrm>
        </p:spPr>
        <p:txBody>
          <a:bodyPr/>
          <a:lstStyle/>
          <a:p>
            <a:pPr algn="l"/>
            <a:r>
              <a:rPr lang="en-GB" dirty="0"/>
              <a:t>Other factors affecting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8956"/>
            <a:ext cx="8229600" cy="3240088"/>
          </a:xfrm>
        </p:spPr>
        <p:txBody>
          <a:bodyPr/>
          <a:lstStyle/>
          <a:p>
            <a:r>
              <a:rPr lang="en-GB" sz="2600" b="1" dirty="0">
                <a:solidFill>
                  <a:schemeClr val="tx1"/>
                </a:solidFill>
              </a:rPr>
              <a:t>SSRIs – see choice/formulary guidance page in guidelines </a:t>
            </a:r>
          </a:p>
          <a:p>
            <a:r>
              <a:rPr lang="en-GB" sz="2600" b="1" dirty="0">
                <a:solidFill>
                  <a:schemeClr val="tx1"/>
                </a:solidFill>
              </a:rPr>
              <a:t>Few differences between SSRIs:</a:t>
            </a:r>
          </a:p>
          <a:p>
            <a:pPr lvl="1"/>
            <a:r>
              <a:rPr lang="en-GB" sz="2200" dirty="0">
                <a:solidFill>
                  <a:schemeClr val="tx1"/>
                </a:solidFill>
              </a:rPr>
              <a:t>Sertraline first line</a:t>
            </a:r>
          </a:p>
          <a:p>
            <a:pPr lvl="1"/>
            <a:r>
              <a:rPr lang="en-GB" sz="2200" dirty="0">
                <a:solidFill>
                  <a:schemeClr val="tx1"/>
                </a:solidFill>
              </a:rPr>
              <a:t>Avoid citalopram if cardiac issues – CSM warning – C/I with other </a:t>
            </a:r>
            <a:r>
              <a:rPr lang="en-GB" sz="2200" dirty="0" err="1">
                <a:solidFill>
                  <a:schemeClr val="tx1"/>
                </a:solidFill>
              </a:rPr>
              <a:t>QTc</a:t>
            </a:r>
            <a:r>
              <a:rPr lang="en-GB" sz="2200" dirty="0">
                <a:solidFill>
                  <a:schemeClr val="tx1"/>
                </a:solidFill>
              </a:rPr>
              <a:t> prolonging drugs (</a:t>
            </a:r>
            <a:r>
              <a:rPr lang="en-GB" sz="2200" dirty="0" err="1">
                <a:solidFill>
                  <a:schemeClr val="tx1"/>
                </a:solidFill>
              </a:rPr>
              <a:t>psychotropics</a:t>
            </a:r>
            <a:r>
              <a:rPr lang="en-GB" sz="22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GB" sz="2200" dirty="0">
                <a:solidFill>
                  <a:schemeClr val="tx1"/>
                </a:solidFill>
              </a:rPr>
              <a:t>Fluoxetine = drug-drug interactions, long half life</a:t>
            </a:r>
          </a:p>
          <a:p>
            <a:r>
              <a:rPr lang="en-GB" sz="2600" b="1" dirty="0">
                <a:solidFill>
                  <a:schemeClr val="tx1"/>
                </a:solidFill>
              </a:rPr>
              <a:t>Vortioxetine </a:t>
            </a:r>
          </a:p>
          <a:p>
            <a:r>
              <a:rPr lang="en-GB" sz="2600" b="1" dirty="0">
                <a:solidFill>
                  <a:schemeClr val="tx1"/>
                </a:solidFill>
              </a:rPr>
              <a:t>Managing expectations – what do they want?</a:t>
            </a:r>
          </a:p>
          <a:p>
            <a:r>
              <a:rPr lang="en-GB" sz="2600" b="1" dirty="0">
                <a:solidFill>
                  <a:schemeClr val="tx1"/>
                </a:solidFill>
              </a:rPr>
              <a:t>Adherence </a:t>
            </a:r>
          </a:p>
          <a:p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40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0" y="548680"/>
            <a:ext cx="8229600" cy="792162"/>
          </a:xfrm>
        </p:spPr>
        <p:txBody>
          <a:bodyPr/>
          <a:lstStyle/>
          <a:p>
            <a:pPr algn="l"/>
            <a:r>
              <a:rPr lang="en-GB" dirty="0"/>
              <a:t>   Side effects - SSRIs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8064896" cy="4106862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</a:rPr>
              <a:t>Generally better tolerated than other antidepressants. Many of s/e’s are transient. 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GI side-effects – N&amp;V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</a:rPr>
              <a:t>insomnia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</a:rPr>
              <a:t>anxiety and agitation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</a:rPr>
              <a:t>tremor, sweating, dizziness and headache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</a:rPr>
              <a:t>increase in suicidal ideas/behaviour (check quantity)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sexual dysfunction 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risk of bleeding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Parkinsonian motor symptoms, akathisia and bruxism</a:t>
            </a:r>
          </a:p>
        </p:txBody>
      </p:sp>
    </p:spTree>
    <p:extLst>
      <p:ext uri="{BB962C8B-B14F-4D97-AF65-F5344CB8AC3E}">
        <p14:creationId xmlns:p14="http://schemas.microsoft.com/office/powerpoint/2010/main" val="3942827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7" t="22747" r="18894" b="776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857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03" y="260648"/>
            <a:ext cx="8229600" cy="792162"/>
          </a:xfrm>
        </p:spPr>
        <p:txBody>
          <a:bodyPr/>
          <a:lstStyle/>
          <a:p>
            <a:pPr algn="l"/>
            <a:r>
              <a:rPr lang="en-GB" dirty="0"/>
              <a:t>Serotonin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203" y="1052810"/>
            <a:ext cx="8229600" cy="4960205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Medicines to be cautious with/avoid</a:t>
            </a:r>
          </a:p>
          <a:p>
            <a:r>
              <a:rPr lang="en-GB" b="1" dirty="0">
                <a:solidFill>
                  <a:schemeClr val="tx1"/>
                </a:solidFill>
              </a:rPr>
              <a:t>Tramadol</a:t>
            </a:r>
          </a:p>
          <a:p>
            <a:r>
              <a:rPr lang="en-GB" b="1" dirty="0" err="1">
                <a:solidFill>
                  <a:schemeClr val="tx1"/>
                </a:solidFill>
              </a:rPr>
              <a:t>Triptans</a:t>
            </a:r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Other SSRIs, SNRIs</a:t>
            </a:r>
          </a:p>
          <a:p>
            <a:r>
              <a:rPr lang="en-GB" b="1" dirty="0">
                <a:solidFill>
                  <a:schemeClr val="tx1"/>
                </a:solidFill>
              </a:rPr>
              <a:t>Citalopram – CSM warning </a:t>
            </a:r>
          </a:p>
          <a:p>
            <a:r>
              <a:rPr lang="en-GB" b="1" dirty="0">
                <a:solidFill>
                  <a:schemeClr val="tx1"/>
                </a:solidFill>
              </a:rPr>
              <a:t>Careful switching – WITH ADVICE</a:t>
            </a:r>
          </a:p>
          <a:p>
            <a:pPr lvl="1"/>
            <a:r>
              <a:rPr lang="en-GB" b="1" dirty="0">
                <a:solidFill>
                  <a:schemeClr val="tx1"/>
                </a:solidFill>
              </a:rPr>
              <a:t>Cross taper</a:t>
            </a:r>
          </a:p>
          <a:p>
            <a:pPr lvl="1"/>
            <a:r>
              <a:rPr lang="en-GB" b="1" dirty="0">
                <a:solidFill>
                  <a:schemeClr val="tx1"/>
                </a:solidFill>
              </a:rPr>
              <a:t>Wash out periods</a:t>
            </a:r>
          </a:p>
          <a:p>
            <a:pPr lvl="1"/>
            <a:r>
              <a:rPr lang="en-GB" b="1" dirty="0">
                <a:solidFill>
                  <a:schemeClr val="tx1"/>
                </a:solidFill>
              </a:rPr>
              <a:t>Stop and start (rarely)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951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7776864" cy="792162"/>
          </a:xfrm>
        </p:spPr>
        <p:txBody>
          <a:bodyPr/>
          <a:lstStyle/>
          <a:p>
            <a:pPr algn="l"/>
            <a:r>
              <a:rPr lang="en-GB" dirty="0"/>
              <a:t>Changing antidepressants   </a:t>
            </a:r>
            <a:br>
              <a:rPr lang="en-GB" dirty="0"/>
            </a:br>
            <a:r>
              <a:rPr lang="en-GB" dirty="0"/>
              <a:t>  - considerations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3240088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Stopping – very carefully and slowly depending on drug half life, patient tolerability and education</a:t>
            </a:r>
          </a:p>
          <a:p>
            <a:r>
              <a:rPr lang="en-GB" sz="3200" b="1" dirty="0">
                <a:solidFill>
                  <a:schemeClr val="tx1"/>
                </a:solidFill>
              </a:rPr>
              <a:t>Discontinuation symptoms </a:t>
            </a:r>
          </a:p>
          <a:p>
            <a:pPr lvl="1"/>
            <a:r>
              <a:rPr lang="en-GB" sz="2800" b="1" dirty="0">
                <a:solidFill>
                  <a:schemeClr val="tx1"/>
                </a:solidFill>
              </a:rPr>
              <a:t>Worse with shorter half life drugs – paroxetine, venlafaxine</a:t>
            </a:r>
          </a:p>
          <a:p>
            <a:pPr lvl="1"/>
            <a:r>
              <a:rPr lang="en-GB" b="1" dirty="0">
                <a:solidFill>
                  <a:schemeClr val="tx1"/>
                </a:solidFill>
              </a:rPr>
              <a:t>Very slowly  - at least 4 weeks.  Make sure patient is aware </a:t>
            </a:r>
            <a:endParaRPr lang="en-GB" sz="2800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16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792162"/>
          </a:xfrm>
        </p:spPr>
        <p:txBody>
          <a:bodyPr/>
          <a:lstStyle/>
          <a:p>
            <a:pPr algn="l"/>
            <a:r>
              <a:rPr lang="en-GB" dirty="0"/>
              <a:t>Case Study -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3240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000" b="1" dirty="0">
                <a:solidFill>
                  <a:schemeClr val="tx1"/>
                </a:solidFill>
              </a:rPr>
              <a:t>Mr C, 80 years old gentleman</a:t>
            </a:r>
          </a:p>
          <a:p>
            <a:pPr marL="0" indent="0">
              <a:lnSpc>
                <a:spcPct val="80000"/>
              </a:lnSpc>
              <a:buNone/>
            </a:pPr>
            <a:endParaRPr lang="en-GB" sz="8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000" b="1" dirty="0">
                <a:solidFill>
                  <a:schemeClr val="tx1"/>
                </a:solidFill>
              </a:rPr>
              <a:t>First hospital admission 2 days ago </a:t>
            </a:r>
          </a:p>
          <a:p>
            <a:pPr marL="0" indent="0">
              <a:lnSpc>
                <a:spcPct val="80000"/>
              </a:lnSpc>
              <a:buNone/>
            </a:pPr>
            <a:endParaRPr lang="en-GB" sz="8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000" b="1" dirty="0">
                <a:solidFill>
                  <a:schemeClr val="tx1"/>
                </a:solidFill>
              </a:rPr>
              <a:t>Recent history of not sleeping well, getting agitated at night, waking up early in the morning</a:t>
            </a:r>
          </a:p>
          <a:p>
            <a:pPr>
              <a:lnSpc>
                <a:spcPct val="80000"/>
              </a:lnSpc>
            </a:pPr>
            <a:endParaRPr lang="en-GB" sz="8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000" b="1" dirty="0">
                <a:solidFill>
                  <a:schemeClr val="tx1"/>
                </a:solidFill>
              </a:rPr>
              <a:t>Stopped cooking for himself about 1 year ago, eats out or take </a:t>
            </a:r>
            <a:r>
              <a:rPr lang="en-GB" sz="2000" b="1" dirty="0" err="1">
                <a:solidFill>
                  <a:schemeClr val="tx1"/>
                </a:solidFill>
              </a:rPr>
              <a:t>away’s</a:t>
            </a:r>
            <a:endParaRPr lang="en-GB" sz="20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GB" sz="8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000" b="1" dirty="0">
                <a:solidFill>
                  <a:schemeClr val="tx1"/>
                </a:solidFill>
              </a:rPr>
              <a:t>For last 2 months won’t drive his car</a:t>
            </a:r>
          </a:p>
          <a:p>
            <a:pPr>
              <a:lnSpc>
                <a:spcPct val="80000"/>
              </a:lnSpc>
            </a:pPr>
            <a:endParaRPr lang="en-GB" sz="8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000" b="1" dirty="0">
                <a:solidFill>
                  <a:schemeClr val="tx1"/>
                </a:solidFill>
              </a:rPr>
              <a:t>Lost interest in TV programmes, reading the newspaper, current affairs</a:t>
            </a:r>
          </a:p>
          <a:p>
            <a:pPr>
              <a:lnSpc>
                <a:spcPct val="80000"/>
              </a:lnSpc>
            </a:pPr>
            <a:endParaRPr lang="en-GB" sz="8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000" b="1" dirty="0">
                <a:solidFill>
                  <a:schemeClr val="tx1"/>
                </a:solidFill>
              </a:rPr>
              <a:t>Now worrying about everything, asked to come into hospital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87416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55A2D-E974-D821-D833-1C7DA19CA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5073B-8B15-BF12-0A5F-2E9497576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fontScale="70000" lnSpcReduction="20000"/>
          </a:bodyPr>
          <a:lstStyle/>
          <a:p>
            <a:r>
              <a:rPr lang="en-GB" sz="4000" b="1" dirty="0">
                <a:solidFill>
                  <a:schemeClr val="tx1"/>
                </a:solidFill>
              </a:rPr>
              <a:t>Pharmacy Team Office: 01522 421568 </a:t>
            </a:r>
            <a:r>
              <a:rPr lang="en-GB" sz="4000" u="sng" dirty="0">
                <a:solidFill>
                  <a:schemeClr val="tx1"/>
                </a:solidFill>
                <a:hlinkClick r:id="rId3"/>
              </a:rPr>
              <a:t>lpft.pharmacy@nhs.net</a:t>
            </a:r>
            <a:r>
              <a:rPr lang="en-GB" sz="4000" u="sng" dirty="0">
                <a:solidFill>
                  <a:schemeClr val="tx1"/>
                </a:solidFill>
              </a:rPr>
              <a:t> </a:t>
            </a:r>
          </a:p>
          <a:p>
            <a:r>
              <a:rPr lang="en-GB" sz="4000" dirty="0">
                <a:solidFill>
                  <a:schemeClr val="tx1"/>
                </a:solidFill>
              </a:rPr>
              <a:t>CMHT contact details - ?</a:t>
            </a:r>
          </a:p>
          <a:p>
            <a:endParaRPr lang="en-GB" sz="4000" b="1" dirty="0">
              <a:solidFill>
                <a:schemeClr val="tx1"/>
              </a:solidFill>
            </a:endParaRPr>
          </a:p>
          <a:p>
            <a:pPr lvl="0"/>
            <a:r>
              <a:rPr lang="en-GB" sz="4000" b="1" dirty="0">
                <a:solidFill>
                  <a:schemeClr val="tx1"/>
                </a:solidFill>
              </a:rPr>
              <a:t>Choice and Medication website available via </a:t>
            </a:r>
            <a:r>
              <a:rPr lang="en-GB" sz="4000" u="sng" dirty="0">
                <a:solidFill>
                  <a:schemeClr val="tx1"/>
                </a:solidFill>
                <a:hlinkClick r:id="rId4"/>
              </a:rPr>
              <a:t>http://www.choiceandmedication.org/lpft/</a:t>
            </a:r>
            <a:endParaRPr lang="en-GB" sz="4000" u="sng" dirty="0">
              <a:solidFill>
                <a:schemeClr val="tx1"/>
              </a:solidFill>
            </a:endParaRPr>
          </a:p>
          <a:p>
            <a:r>
              <a:rPr lang="en-GB" sz="4000" b="1" dirty="0">
                <a:solidFill>
                  <a:schemeClr val="tx1"/>
                </a:solidFill>
              </a:rPr>
              <a:t>CPPE </a:t>
            </a:r>
            <a:r>
              <a:rPr lang="en-GB" sz="4000" b="1" dirty="0"/>
              <a:t>Depression: having meaningful conversations – a focal point</a:t>
            </a:r>
            <a:r>
              <a:rPr lang="en-GB" sz="4000" dirty="0">
                <a:solidFill>
                  <a:schemeClr val="tx1"/>
                </a:solidFill>
              </a:rPr>
              <a:t> </a:t>
            </a:r>
          </a:p>
          <a:p>
            <a:endParaRPr lang="en-GB" sz="4000" b="1" dirty="0">
              <a:solidFill>
                <a:schemeClr val="tx1"/>
              </a:solidFill>
            </a:endParaRPr>
          </a:p>
          <a:p>
            <a:r>
              <a:rPr lang="en-GB" sz="4000" b="1" dirty="0">
                <a:solidFill>
                  <a:schemeClr val="tx1"/>
                </a:solidFill>
              </a:rPr>
              <a:t>CMHP – College of Mental Health Pharmacy </a:t>
            </a:r>
          </a:p>
          <a:p>
            <a:pPr marL="0" indent="0">
              <a:buNone/>
            </a:pPr>
            <a:r>
              <a:rPr lang="en-GB" sz="4000" b="1" dirty="0">
                <a:solidFill>
                  <a:schemeClr val="tx1"/>
                </a:solidFill>
              </a:rPr>
              <a:t>    Psych I, 2, Psych Techs courses    </a:t>
            </a:r>
            <a:r>
              <a:rPr lang="en-GB" sz="4000" dirty="0">
                <a:solidFill>
                  <a:schemeClr val="tx1"/>
                </a:solidFill>
                <a:hlinkClick r:id="rId5"/>
              </a:rPr>
              <a:t>https://www.cmhp.org.uk/</a:t>
            </a:r>
            <a:r>
              <a:rPr lang="en-GB" sz="4000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charset="0"/>
              <a:buChar char="•"/>
              <a:defRPr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GB" dirty="0"/>
          </a:p>
          <a:p>
            <a:pPr marL="0" indent="0">
              <a:buFont typeface="Arial" charset="0"/>
              <a:buNone/>
              <a:defRPr/>
            </a:pPr>
            <a:endParaRPr lang="en-GB" dirty="0"/>
          </a:p>
          <a:p>
            <a:pPr>
              <a:buFont typeface="Arial" charset="0"/>
              <a:buChar char="•"/>
              <a:defRPr/>
            </a:pPr>
            <a:endParaRPr lang="en-GB" dirty="0"/>
          </a:p>
          <a:p>
            <a:pPr>
              <a:buFont typeface="Arial" charset="0"/>
              <a:buChar char="•"/>
              <a:defRPr/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4CDA6-EFFC-4BA8-7F03-E5F5E500D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48477"/>
            <a:ext cx="6933456" cy="432048"/>
          </a:xfrm>
        </p:spPr>
        <p:txBody>
          <a:bodyPr/>
          <a:lstStyle/>
          <a:p>
            <a:r>
              <a:rPr lang="en-GB" dirty="0"/>
              <a:t>Contacts &amp; Resources (1)</a:t>
            </a:r>
          </a:p>
        </p:txBody>
      </p:sp>
    </p:spTree>
    <p:extLst>
      <p:ext uri="{BB962C8B-B14F-4D97-AF65-F5344CB8AC3E}">
        <p14:creationId xmlns:p14="http://schemas.microsoft.com/office/powerpoint/2010/main" val="2719578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2162"/>
          </a:xfrm>
        </p:spPr>
        <p:txBody>
          <a:bodyPr/>
          <a:lstStyle/>
          <a:p>
            <a:pPr algn="l"/>
            <a:r>
              <a:rPr lang="en-GB" dirty="0"/>
              <a:t>Mr C’s Medicines O/A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229600" cy="3240088"/>
          </a:xfrm>
        </p:spPr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Amitriptyline 20mg at night</a:t>
            </a:r>
          </a:p>
          <a:p>
            <a:r>
              <a:rPr lang="en-GB" sz="2800" dirty="0">
                <a:solidFill>
                  <a:schemeClr val="tx1"/>
                </a:solidFill>
              </a:rPr>
              <a:t>Citalopram 10mg at night</a:t>
            </a:r>
          </a:p>
          <a:p>
            <a:r>
              <a:rPr lang="en-GB" sz="2800" dirty="0">
                <a:solidFill>
                  <a:schemeClr val="tx1"/>
                </a:solidFill>
              </a:rPr>
              <a:t>Perindopril 2mg in the morning</a:t>
            </a:r>
          </a:p>
          <a:p>
            <a:r>
              <a:rPr lang="en-GB" sz="2800" dirty="0">
                <a:solidFill>
                  <a:schemeClr val="tx1"/>
                </a:solidFill>
              </a:rPr>
              <a:t>Metformin 500mg </a:t>
            </a:r>
            <a:r>
              <a:rPr lang="en-GB" sz="2800" dirty="0" err="1">
                <a:solidFill>
                  <a:schemeClr val="tx1"/>
                </a:solidFill>
              </a:rPr>
              <a:t>tds</a:t>
            </a:r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 err="1">
                <a:solidFill>
                  <a:schemeClr val="tx1"/>
                </a:solidFill>
              </a:rPr>
              <a:t>Gliclazide</a:t>
            </a:r>
            <a:r>
              <a:rPr lang="en-GB" sz="2800" dirty="0">
                <a:solidFill>
                  <a:schemeClr val="tx1"/>
                </a:solidFill>
              </a:rPr>
              <a:t> 40mg </a:t>
            </a:r>
            <a:r>
              <a:rPr lang="en-GB" sz="2800" dirty="0" err="1">
                <a:solidFill>
                  <a:schemeClr val="tx1"/>
                </a:solidFill>
              </a:rPr>
              <a:t>bd</a:t>
            </a:r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Diazepam 2mg </a:t>
            </a:r>
            <a:r>
              <a:rPr lang="en-GB" sz="2800" dirty="0" err="1">
                <a:solidFill>
                  <a:schemeClr val="tx1"/>
                </a:solidFill>
              </a:rPr>
              <a:t>tds</a:t>
            </a:r>
            <a:endParaRPr lang="en-GB" sz="2800" dirty="0">
              <a:solidFill>
                <a:schemeClr val="tx1"/>
              </a:solidFill>
            </a:endParaRPr>
          </a:p>
          <a:p>
            <a:endParaRPr lang="en-GB" sz="1800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What would  you query and why? 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18204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724AE-222B-3CE0-F234-87AF47F0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84" y="1628800"/>
            <a:ext cx="8567431" cy="1224136"/>
          </a:xfrm>
        </p:spPr>
        <p:txBody>
          <a:bodyPr/>
          <a:lstStyle/>
          <a:p>
            <a:pPr algn="l"/>
            <a:r>
              <a:rPr lang="en-GB" sz="3200" dirty="0"/>
              <a:t>2. Which ONE of the following symptoms is likely to respond early on in the treatment of depression with mirtazapine?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ED183-E87B-63F4-8818-5B4CFD2C9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068960"/>
            <a:ext cx="8229600" cy="2880320"/>
          </a:xfrm>
        </p:spPr>
        <p:txBody>
          <a:bodyPr/>
          <a:lstStyle/>
          <a:p>
            <a:r>
              <a:rPr lang="en-GB" dirty="0"/>
              <a:t>A. 		sleep</a:t>
            </a:r>
          </a:p>
          <a:p>
            <a:r>
              <a:rPr lang="en-GB" dirty="0"/>
              <a:t>B.		anhedonia</a:t>
            </a:r>
          </a:p>
          <a:p>
            <a:r>
              <a:rPr lang="en-GB" dirty="0"/>
              <a:t>C.		sexual dysfunction</a:t>
            </a:r>
          </a:p>
          <a:p>
            <a:r>
              <a:rPr lang="en-GB" dirty="0"/>
              <a:t>D.		suicidal ideas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95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E440C-0F06-F99E-E747-2E12DA7E8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AD22-EAD6-93E7-F3D8-986C7935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69" y="980728"/>
            <a:ext cx="8567431" cy="1224136"/>
          </a:xfrm>
        </p:spPr>
        <p:txBody>
          <a:bodyPr/>
          <a:lstStyle/>
          <a:p>
            <a:pPr algn="l"/>
            <a:br>
              <a:rPr lang="en-GB" sz="2400" dirty="0"/>
            </a:br>
            <a:r>
              <a:rPr lang="en-GB" sz="2800" dirty="0"/>
              <a:t>3. With respect to NICE guidelines on the pharmacological treatment of depression with medication, which ONE of the following is true?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C9225-1D0D-4BEE-7B4E-BC4BA4D9C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8229600" cy="352839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A.	there is more emphasis to start a tricyclic antidepressant as the first-line treatment in a newly diagnosed patient with depression</a:t>
            </a:r>
          </a:p>
          <a:p>
            <a:pPr marL="0" indent="0">
              <a:buNone/>
            </a:pPr>
            <a:r>
              <a:rPr lang="en-GB" sz="2400" dirty="0"/>
              <a:t>B. 	the recommended period of treatment with a drug after initiation before declaring treatment failure is 4-8 weeks</a:t>
            </a:r>
          </a:p>
          <a:p>
            <a:pPr marL="0" indent="0">
              <a:buNone/>
            </a:pPr>
            <a:r>
              <a:rPr lang="en-GB" sz="2400" dirty="0"/>
              <a:t>C.	an ECG needs to be performed on patients being initiated on any antidepressant for the first time</a:t>
            </a:r>
          </a:p>
          <a:p>
            <a:pPr marL="0" indent="0">
              <a:buNone/>
            </a:pPr>
            <a:r>
              <a:rPr lang="en-GB" sz="2400" dirty="0"/>
              <a:t>D. 	the use of combination treatment is supported and can be considered routine at any given time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904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A5660-056D-3DEA-8DB7-3011D930B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6DADD-CBC0-304C-2725-FB1621EB9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84" y="1628800"/>
            <a:ext cx="8748212" cy="1224136"/>
          </a:xfrm>
        </p:spPr>
        <p:txBody>
          <a:bodyPr/>
          <a:lstStyle/>
          <a:p>
            <a:pPr algn="l"/>
            <a:r>
              <a:rPr lang="en-GB" sz="3200" dirty="0"/>
              <a:t>4.  Which of the following is NOT a common side effect of tricyclic antidepressants (TCA)?</a:t>
            </a:r>
            <a:br>
              <a:rPr lang="en-GB" dirty="0"/>
            </a:br>
            <a:br>
              <a:rPr lang="en-GB" sz="2400" dirty="0"/>
            </a:br>
            <a:endParaRPr lang="en-GB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B104C-4BAA-ECAC-9F04-83C05AE3A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068960"/>
            <a:ext cx="8229600" cy="2880320"/>
          </a:xfrm>
        </p:spPr>
        <p:txBody>
          <a:bodyPr/>
          <a:lstStyle/>
          <a:p>
            <a:r>
              <a:rPr lang="en-GB" dirty="0"/>
              <a:t>A.		dry mouth </a:t>
            </a:r>
          </a:p>
          <a:p>
            <a:r>
              <a:rPr lang="en-GB" dirty="0"/>
              <a:t>B.		constipation</a:t>
            </a:r>
          </a:p>
          <a:p>
            <a:r>
              <a:rPr lang="en-GB" dirty="0"/>
              <a:t>C.		insomnia</a:t>
            </a:r>
          </a:p>
          <a:p>
            <a:r>
              <a:rPr lang="en-GB" dirty="0"/>
              <a:t>D.		postural hypotension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136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383D6-6ACE-F5F2-C5C1-AAAFA6A16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A0195-4530-555E-D8BC-392C4CBE8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84" y="1628800"/>
            <a:ext cx="8855716" cy="1224136"/>
          </a:xfrm>
        </p:spPr>
        <p:txBody>
          <a:bodyPr/>
          <a:lstStyle/>
          <a:p>
            <a:pPr algn="l"/>
            <a:r>
              <a:rPr lang="en-GB" sz="2800" dirty="0"/>
              <a:t>5. Which of the following combinations may result in a clinically significant drug-drug interaction and would need questioning if you saw it on a prescription:</a:t>
            </a:r>
            <a:br>
              <a:rPr lang="en-GB" sz="2800" dirty="0"/>
            </a:br>
            <a:br>
              <a:rPr lang="en-GB" sz="2400" dirty="0"/>
            </a:br>
            <a:endParaRPr lang="en-GB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64715-3608-D7AF-42E3-291C8F588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852936"/>
            <a:ext cx="8229600" cy="3312368"/>
          </a:xfrm>
        </p:spPr>
        <p:txBody>
          <a:bodyPr/>
          <a:lstStyle/>
          <a:p>
            <a:r>
              <a:rPr lang="en-GB" dirty="0"/>
              <a:t>A. 		</a:t>
            </a:r>
            <a:r>
              <a:rPr lang="en-GB" dirty="0" err="1"/>
              <a:t>amitriptypine</a:t>
            </a:r>
            <a:r>
              <a:rPr lang="en-GB" dirty="0"/>
              <a:t> + fluoxetine </a:t>
            </a:r>
          </a:p>
          <a:p>
            <a:r>
              <a:rPr lang="en-GB" dirty="0"/>
              <a:t>B. 		citalopram + haloperidol </a:t>
            </a:r>
          </a:p>
          <a:p>
            <a:r>
              <a:rPr lang="en-GB" dirty="0"/>
              <a:t>C. 		phenelzine + amitriptyline  </a:t>
            </a:r>
          </a:p>
          <a:p>
            <a:r>
              <a:rPr lang="en-GB" dirty="0"/>
              <a:t>D. 		fluoxetine + venlafaxine   </a:t>
            </a:r>
          </a:p>
          <a:p>
            <a:r>
              <a:rPr lang="en-GB" dirty="0"/>
              <a:t>E.		clomipramine + moclobemide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644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F47B6-E0C4-8E34-9361-4C1D590D6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" y="1484311"/>
            <a:ext cx="8784207" cy="576263"/>
          </a:xfrm>
        </p:spPr>
        <p:txBody>
          <a:bodyPr/>
          <a:lstStyle/>
          <a:p>
            <a:pPr algn="l"/>
            <a:r>
              <a:rPr lang="en-GB" sz="3200" dirty="0"/>
              <a:t>6. Which ONE of the following statements about treatment with venlafaxine is TRUE?</a:t>
            </a:r>
            <a:br>
              <a:rPr lang="en-GB" dirty="0"/>
            </a:br>
            <a:endParaRPr lang="en-GB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31A64-AFE0-A51D-0A89-82735CE81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4103712"/>
          </a:xfrm>
        </p:spPr>
        <p:txBody>
          <a:bodyPr/>
          <a:lstStyle/>
          <a:p>
            <a:r>
              <a:rPr lang="en-GB" sz="2800" dirty="0"/>
              <a:t>A. 	it is relatively safe in people with cardiovascular disease and requires no monitoring </a:t>
            </a:r>
          </a:p>
          <a:p>
            <a:r>
              <a:rPr lang="en-GB" sz="2800" dirty="0"/>
              <a:t>B. 	the dose should be reduced in smokers</a:t>
            </a:r>
          </a:p>
          <a:p>
            <a:r>
              <a:rPr lang="en-GB" sz="2800" dirty="0"/>
              <a:t>C. 	it could be considered in refractory depression used in combination with mirtazapine</a:t>
            </a:r>
          </a:p>
          <a:p>
            <a:r>
              <a:rPr lang="en-GB" sz="2800" dirty="0"/>
              <a:t>D. 	it is not known to increase suicidal ideation early on in treatment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063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6F586-D32E-0140-1446-DBE38DC69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F4BDB-8B6C-1B34-6ACD-FA923B91B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9" y="1628800"/>
            <a:ext cx="8795319" cy="792088"/>
          </a:xfrm>
        </p:spPr>
        <p:txBody>
          <a:bodyPr/>
          <a:lstStyle/>
          <a:p>
            <a:pPr algn="l"/>
            <a:r>
              <a:rPr lang="en-GB" sz="2800" dirty="0"/>
              <a:t>7. Which of the following statements is TRUE regarding treatment choices for depression?</a:t>
            </a:r>
            <a:br>
              <a:rPr lang="en-GB" dirty="0"/>
            </a:br>
            <a:br>
              <a:rPr lang="en-GB" dirty="0"/>
            </a:br>
            <a:endParaRPr lang="en-GB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398DA-4ED7-BB88-C516-BD843936D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720" y="2204864"/>
            <a:ext cx="8473537" cy="3959696"/>
          </a:xfrm>
        </p:spPr>
        <p:txBody>
          <a:bodyPr/>
          <a:lstStyle/>
          <a:p>
            <a:r>
              <a:rPr lang="en-GB" sz="2300" dirty="0"/>
              <a:t>A. 	patient choice does not really play a part in the choice of drug when a patient is first diagnosed with a depressive illness</a:t>
            </a:r>
          </a:p>
          <a:p>
            <a:r>
              <a:rPr lang="en-GB" sz="2300" dirty="0"/>
              <a:t>B.	the dose of drug should be escalated to the maximum daily licensed dose if the patient is tolerating the side effects </a:t>
            </a:r>
          </a:p>
          <a:p>
            <a:r>
              <a:rPr lang="en-GB" sz="2300" dirty="0"/>
              <a:t>C.	overall cost of treatment should be the deciding factor of choice of drug</a:t>
            </a:r>
          </a:p>
          <a:p>
            <a:r>
              <a:rPr lang="en-GB" sz="2300" dirty="0"/>
              <a:t>D. 	SSRIs are not cardio-toxic in overdose</a:t>
            </a:r>
          </a:p>
          <a:p>
            <a:r>
              <a:rPr lang="en-GB" sz="2300" dirty="0"/>
              <a:t>E. 	suicide ideation only increases with antidepressant treatment with TCA’s and not with SSRIs </a:t>
            </a:r>
          </a:p>
        </p:txBody>
      </p:sp>
    </p:spTree>
    <p:extLst>
      <p:ext uri="{BB962C8B-B14F-4D97-AF65-F5344CB8AC3E}">
        <p14:creationId xmlns:p14="http://schemas.microsoft.com/office/powerpoint/2010/main" val="494067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4AFC3-B195-1851-CEA4-414A211C2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9985A-C1AC-653D-9C35-0CB9B613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9" y="1628800"/>
            <a:ext cx="9112181" cy="792088"/>
          </a:xfrm>
        </p:spPr>
        <p:txBody>
          <a:bodyPr/>
          <a:lstStyle/>
          <a:p>
            <a:pPr algn="l"/>
            <a:br>
              <a:rPr lang="en-GB" dirty="0"/>
            </a:br>
            <a:r>
              <a:rPr lang="en-GB" sz="3000" dirty="0"/>
              <a:t>8. Which of the following recommendations from NICE regarding the treatment of depression is correct:</a:t>
            </a:r>
            <a:br>
              <a:rPr lang="en-GB" sz="3200" dirty="0"/>
            </a:br>
            <a:br>
              <a:rPr lang="en-GB" sz="3200" dirty="0"/>
            </a:br>
            <a:endParaRPr lang="en-GB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E5321-04E0-8F03-470C-533EB3724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231" y="2565277"/>
            <a:ext cx="8473537" cy="3743672"/>
          </a:xfrm>
        </p:spPr>
        <p:txBody>
          <a:bodyPr/>
          <a:lstStyle/>
          <a:p>
            <a:r>
              <a:rPr lang="en-GB" sz="2600" dirty="0"/>
              <a:t>A.	SSRIs are the most effective antidepressants</a:t>
            </a:r>
          </a:p>
          <a:p>
            <a:r>
              <a:rPr lang="en-GB" sz="2600" dirty="0"/>
              <a:t>B.	SSRIs are a suitable first line treatment choice as they generally better tolerated </a:t>
            </a:r>
          </a:p>
          <a:p>
            <a:r>
              <a:rPr lang="en-GB" sz="2600" dirty="0"/>
              <a:t>C.	The lowest acquisition costing drug should be placed as first line treatment within the local drug formulary </a:t>
            </a:r>
          </a:p>
          <a:p>
            <a:r>
              <a:rPr lang="en-GB" sz="2600" dirty="0"/>
              <a:t>D.	Mild depression responds well to a combination of a low dose tricyclic antidepressant plus CBT</a:t>
            </a:r>
          </a:p>
          <a:p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3441331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744B5-5D66-6619-2EAF-6F9A2538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68412"/>
            <a:ext cx="8229600" cy="4680867"/>
          </a:xfrm>
        </p:spPr>
        <p:txBody>
          <a:bodyPr/>
          <a:lstStyle/>
          <a:p>
            <a:r>
              <a:rPr lang="en-GB" sz="4400" dirty="0"/>
              <a:t>Thank you!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Q</a:t>
            </a:r>
            <a:r>
              <a:rPr lang="en-GB" sz="3600" dirty="0"/>
              <a:t>uestions? 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What else can LPFT pharmacy team do to help?</a:t>
            </a:r>
          </a:p>
        </p:txBody>
      </p:sp>
    </p:spTree>
    <p:extLst>
      <p:ext uri="{BB962C8B-B14F-4D97-AF65-F5344CB8AC3E}">
        <p14:creationId xmlns:p14="http://schemas.microsoft.com/office/powerpoint/2010/main" val="305883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9EFD1-3B75-9732-92EC-9B8352F9E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3C156-D79C-E3DD-52FB-F1A165F8F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112568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Post graduate Psychiatric Pharmacy certificate &amp; diploma</a:t>
            </a:r>
          </a:p>
          <a:p>
            <a:pPr marL="457200" lvl="1" indent="0"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-   Aston University </a:t>
            </a:r>
          </a:p>
          <a:p>
            <a:pPr>
              <a:buFont typeface="Arial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Education pack to support appropriate prescribing of antidepressants</a:t>
            </a:r>
          </a:p>
          <a:p>
            <a:pPr marL="457200" lvl="1" indent="0"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-   Developed by CRG, system improvement project</a:t>
            </a:r>
          </a:p>
          <a:p>
            <a:pPr>
              <a:buFont typeface="Arial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LPFT prescribing guidelines</a:t>
            </a:r>
          </a:p>
          <a:p>
            <a:pPr>
              <a:buFont typeface="Arial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CMHT bases across the county – contact details to follow </a:t>
            </a:r>
          </a:p>
          <a:p>
            <a:pPr>
              <a:buFont typeface="Arial" charset="0"/>
              <a:buChar char="•"/>
              <a:defRPr/>
            </a:pPr>
            <a:endParaRPr lang="en-GB" dirty="0"/>
          </a:p>
          <a:p>
            <a:pPr marL="0" indent="0">
              <a:buFont typeface="Arial" charset="0"/>
              <a:buNone/>
              <a:defRPr/>
            </a:pPr>
            <a:endParaRPr lang="en-GB" dirty="0"/>
          </a:p>
          <a:p>
            <a:pPr>
              <a:buFont typeface="Arial" charset="0"/>
              <a:buChar char="•"/>
              <a:defRPr/>
            </a:pPr>
            <a:endParaRPr lang="en-GB" dirty="0"/>
          </a:p>
          <a:p>
            <a:pPr>
              <a:buFont typeface="Arial" charset="0"/>
              <a:buChar char="•"/>
              <a:defRPr/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CAAD0-1A69-F4E4-4F41-40D40F91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88640"/>
            <a:ext cx="6933456" cy="432048"/>
          </a:xfrm>
        </p:spPr>
        <p:txBody>
          <a:bodyPr/>
          <a:lstStyle/>
          <a:p>
            <a:r>
              <a:rPr lang="en-GB" dirty="0"/>
              <a:t>Contacts &amp; Resources (2)</a:t>
            </a:r>
          </a:p>
        </p:txBody>
      </p:sp>
    </p:spTree>
    <p:extLst>
      <p:ext uri="{BB962C8B-B14F-4D97-AF65-F5344CB8AC3E}">
        <p14:creationId xmlns:p14="http://schemas.microsoft.com/office/powerpoint/2010/main" val="287119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162"/>
          </a:xfrm>
        </p:spPr>
        <p:txBody>
          <a:bodyPr/>
          <a:lstStyle/>
          <a:p>
            <a:pPr algn="l"/>
            <a:r>
              <a:rPr lang="en-GB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826"/>
            <a:ext cx="8229600" cy="525651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200" dirty="0">
                <a:solidFill>
                  <a:srgbClr val="002060"/>
                </a:solidFill>
              </a:rPr>
              <a:t>Mr C, 80 years old gentleman</a:t>
            </a:r>
          </a:p>
          <a:p>
            <a:pPr>
              <a:lnSpc>
                <a:spcPct val="80000"/>
              </a:lnSpc>
            </a:pPr>
            <a:endParaRPr lang="en-GB" sz="22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200" dirty="0">
                <a:solidFill>
                  <a:srgbClr val="002060"/>
                </a:solidFill>
              </a:rPr>
              <a:t>First hospital admission 2 days ago </a:t>
            </a:r>
          </a:p>
          <a:p>
            <a:pPr>
              <a:lnSpc>
                <a:spcPct val="80000"/>
              </a:lnSpc>
            </a:pPr>
            <a:r>
              <a:rPr lang="en-GB" sz="2200" dirty="0">
                <a:solidFill>
                  <a:srgbClr val="002060"/>
                </a:solidFill>
              </a:rPr>
              <a:t>Recent history of not sleeping well, getting agitated at night, waking up early in the morning</a:t>
            </a:r>
          </a:p>
          <a:p>
            <a:pPr>
              <a:lnSpc>
                <a:spcPct val="80000"/>
              </a:lnSpc>
            </a:pPr>
            <a:endParaRPr lang="en-GB" sz="22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200" dirty="0">
                <a:solidFill>
                  <a:srgbClr val="002060"/>
                </a:solidFill>
              </a:rPr>
              <a:t>Stopped cooking for himself about 1 year ago, eats out or take aways, sometimes doesn’t bother</a:t>
            </a:r>
          </a:p>
          <a:p>
            <a:pPr>
              <a:lnSpc>
                <a:spcPct val="80000"/>
              </a:lnSpc>
            </a:pPr>
            <a:endParaRPr lang="en-GB" sz="22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200" dirty="0">
                <a:solidFill>
                  <a:srgbClr val="002060"/>
                </a:solidFill>
              </a:rPr>
              <a:t>For past 2 months, won’t drive his car</a:t>
            </a:r>
          </a:p>
          <a:p>
            <a:pPr>
              <a:lnSpc>
                <a:spcPct val="80000"/>
              </a:lnSpc>
            </a:pPr>
            <a:endParaRPr lang="en-GB" sz="22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200" dirty="0">
                <a:solidFill>
                  <a:srgbClr val="002060"/>
                </a:solidFill>
              </a:rPr>
              <a:t>Lost interest in TV programmes, reading the newspaper, current affairs, gardening, meeting friends </a:t>
            </a:r>
          </a:p>
          <a:p>
            <a:pPr>
              <a:lnSpc>
                <a:spcPct val="80000"/>
              </a:lnSpc>
            </a:pPr>
            <a:endParaRPr lang="en-GB" sz="22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200" dirty="0">
                <a:solidFill>
                  <a:srgbClr val="002060"/>
                </a:solidFill>
              </a:rPr>
              <a:t>Now worrying about everything, asked GP for help 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96905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2162"/>
          </a:xfrm>
        </p:spPr>
        <p:txBody>
          <a:bodyPr/>
          <a:lstStyle/>
          <a:p>
            <a:pPr algn="l"/>
            <a:r>
              <a:rPr lang="en-GB" dirty="0"/>
              <a:t>Mr C’s Medicines O/A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229600" cy="3240088"/>
          </a:xfrm>
        </p:spPr>
        <p:txBody>
          <a:bodyPr/>
          <a:lstStyle/>
          <a:p>
            <a:r>
              <a:rPr lang="en-GB" sz="2400" dirty="0"/>
              <a:t>Amitriptyline 20mg at night</a:t>
            </a:r>
          </a:p>
          <a:p>
            <a:r>
              <a:rPr lang="en-GB" sz="2400" dirty="0"/>
              <a:t>Citalopram 10mg at night</a:t>
            </a:r>
          </a:p>
          <a:p>
            <a:r>
              <a:rPr lang="en-GB" sz="2400" dirty="0"/>
              <a:t>Perindopril 2mg in the morning</a:t>
            </a:r>
          </a:p>
          <a:p>
            <a:r>
              <a:rPr lang="en-GB" sz="2400" dirty="0"/>
              <a:t>Metformin 500mg </a:t>
            </a:r>
            <a:r>
              <a:rPr lang="en-GB" sz="2400" dirty="0" err="1"/>
              <a:t>tds</a:t>
            </a:r>
            <a:endParaRPr lang="en-GB" sz="2400" dirty="0"/>
          </a:p>
          <a:p>
            <a:r>
              <a:rPr lang="en-GB" sz="2400" dirty="0" err="1"/>
              <a:t>Gliclazide</a:t>
            </a:r>
            <a:r>
              <a:rPr lang="en-GB" sz="2400" dirty="0"/>
              <a:t> 40mg </a:t>
            </a:r>
            <a:r>
              <a:rPr lang="en-GB" sz="2400" dirty="0" err="1"/>
              <a:t>bd</a:t>
            </a:r>
            <a:endParaRPr lang="en-GB" sz="2400" dirty="0"/>
          </a:p>
          <a:p>
            <a:r>
              <a:rPr lang="en-GB" sz="2400" dirty="0"/>
              <a:t>Diazepam 2mg </a:t>
            </a:r>
            <a:r>
              <a:rPr lang="en-GB" sz="2400" dirty="0" err="1"/>
              <a:t>tds</a:t>
            </a:r>
            <a:endParaRPr lang="en-GB" sz="2400" dirty="0"/>
          </a:p>
          <a:p>
            <a:endParaRPr lang="en-GB" sz="1800" dirty="0"/>
          </a:p>
          <a:p>
            <a:r>
              <a:rPr lang="en-US" sz="2800" dirty="0"/>
              <a:t>What would you query, why? 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3278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1560" y="318984"/>
            <a:ext cx="5544616" cy="790575"/>
          </a:xfrm>
        </p:spPr>
        <p:txBody>
          <a:bodyPr/>
          <a:lstStyle/>
          <a:p>
            <a:pPr algn="l"/>
            <a:r>
              <a:rPr lang="en-GB" altLang="en-US" dirty="0"/>
              <a:t>LPFT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5536" y="1109559"/>
            <a:ext cx="8229600" cy="5271769"/>
          </a:xfrm>
        </p:spPr>
        <p:txBody>
          <a:bodyPr/>
          <a:lstStyle/>
          <a:p>
            <a:r>
              <a:rPr lang="en-GB" altLang="en-US" sz="1800" b="1" dirty="0">
                <a:solidFill>
                  <a:schemeClr val="tx1"/>
                </a:solidFill>
              </a:rPr>
              <a:t>Adult mental health </a:t>
            </a:r>
          </a:p>
          <a:p>
            <a:pPr lvl="1"/>
            <a:r>
              <a:rPr lang="en-GB" altLang="en-US" sz="1800" dirty="0">
                <a:solidFill>
                  <a:schemeClr val="tx1"/>
                </a:solidFill>
              </a:rPr>
              <a:t>Inpatient wards (x15), forensic, PICU, rehab, PCDU, UAC</a:t>
            </a:r>
          </a:p>
          <a:p>
            <a:r>
              <a:rPr lang="en-GB" altLang="en-US" sz="1800" b="1" dirty="0">
                <a:solidFill>
                  <a:schemeClr val="tx1"/>
                </a:solidFill>
              </a:rPr>
              <a:t>Adult community mental health teams (CMHT/LMHT) </a:t>
            </a:r>
          </a:p>
          <a:p>
            <a:pPr lvl="1"/>
            <a:r>
              <a:rPr lang="en-GB" altLang="en-US" sz="1800" dirty="0">
                <a:solidFill>
                  <a:schemeClr val="tx1"/>
                </a:solidFill>
              </a:rPr>
              <a:t>Crisis and resolution home treatment teams (CRHTT)</a:t>
            </a:r>
          </a:p>
          <a:p>
            <a:pPr lvl="1"/>
            <a:r>
              <a:rPr lang="en-GB" altLang="en-US" sz="1800" dirty="0">
                <a:solidFill>
                  <a:schemeClr val="tx1"/>
                </a:solidFill>
              </a:rPr>
              <a:t>Perinatal mental health  </a:t>
            </a:r>
          </a:p>
          <a:p>
            <a:pPr lvl="1"/>
            <a:r>
              <a:rPr lang="en-GB" altLang="en-US" sz="1800" dirty="0">
                <a:solidFill>
                  <a:schemeClr val="tx1"/>
                </a:solidFill>
              </a:rPr>
              <a:t>Psychiatric liaison service / Psychological treatment service </a:t>
            </a:r>
          </a:p>
          <a:p>
            <a:pPr lvl="1"/>
            <a:r>
              <a:rPr lang="en-GB" altLang="en-US" sz="1800" dirty="0">
                <a:solidFill>
                  <a:schemeClr val="tx1"/>
                </a:solidFill>
              </a:rPr>
              <a:t>Early Intervention Psychosis (EIP) </a:t>
            </a:r>
          </a:p>
          <a:p>
            <a:r>
              <a:rPr lang="en-GB" altLang="en-US" sz="1800" b="1" dirty="0">
                <a:solidFill>
                  <a:schemeClr val="tx1"/>
                </a:solidFill>
              </a:rPr>
              <a:t>Specialist Services</a:t>
            </a:r>
          </a:p>
          <a:p>
            <a:pPr lvl="1"/>
            <a:r>
              <a:rPr lang="en-GB" altLang="en-US" sz="1800" dirty="0">
                <a:solidFill>
                  <a:schemeClr val="tx1"/>
                </a:solidFill>
              </a:rPr>
              <a:t>Children and Adolescent (CAMHS) – under 18’s, Eating disorders </a:t>
            </a:r>
          </a:p>
          <a:p>
            <a:pPr lvl="1"/>
            <a:r>
              <a:rPr lang="en-GB" altLang="en-US" sz="1800" dirty="0">
                <a:solidFill>
                  <a:schemeClr val="tx1"/>
                </a:solidFill>
              </a:rPr>
              <a:t>ADHD &amp; ASD</a:t>
            </a:r>
          </a:p>
          <a:p>
            <a:pPr lvl="1"/>
            <a:r>
              <a:rPr lang="en-GB" altLang="en-US" sz="1800" dirty="0">
                <a:solidFill>
                  <a:schemeClr val="tx1"/>
                </a:solidFill>
              </a:rPr>
              <a:t>Learning Disabilities (LD)</a:t>
            </a:r>
          </a:p>
          <a:p>
            <a:r>
              <a:rPr lang="en-GB" altLang="en-US" sz="1800" b="1" dirty="0">
                <a:solidFill>
                  <a:schemeClr val="tx1"/>
                </a:solidFill>
              </a:rPr>
              <a:t>Older Adults</a:t>
            </a:r>
            <a:endParaRPr lang="en-GB" altLang="en-US" sz="1800" dirty="0">
              <a:solidFill>
                <a:schemeClr val="tx1"/>
              </a:solidFill>
            </a:endParaRPr>
          </a:p>
          <a:p>
            <a:pPr lvl="1"/>
            <a:r>
              <a:rPr lang="en-GB" altLang="en-US" sz="1800" dirty="0">
                <a:solidFill>
                  <a:schemeClr val="tx1"/>
                </a:solidFill>
              </a:rPr>
              <a:t>Dementia and functional illnesses</a:t>
            </a:r>
          </a:p>
          <a:p>
            <a:r>
              <a:rPr lang="en-GB" altLang="en-US" sz="1800" b="1" dirty="0">
                <a:solidFill>
                  <a:schemeClr val="tx1"/>
                </a:solidFill>
              </a:rPr>
              <a:t>Route/access to services </a:t>
            </a:r>
            <a:r>
              <a:rPr lang="en-GB" altLang="en-US" sz="1800" dirty="0">
                <a:solidFill>
                  <a:schemeClr val="tx1"/>
                </a:solidFill>
              </a:rPr>
              <a:t>– several </a:t>
            </a:r>
          </a:p>
          <a:p>
            <a:r>
              <a:rPr lang="en-GB" altLang="en-US" sz="1800" b="1" dirty="0">
                <a:solidFill>
                  <a:schemeClr val="tx1"/>
                </a:solidFill>
              </a:rPr>
              <a:t>Multidisciplinary  </a:t>
            </a:r>
            <a:r>
              <a:rPr lang="en-GB" altLang="en-US" sz="1800" dirty="0">
                <a:solidFill>
                  <a:schemeClr val="tx1"/>
                </a:solidFill>
              </a:rPr>
              <a:t>- beyond HCPs to criminal justice, police, education, families, carers, social services </a:t>
            </a:r>
          </a:p>
        </p:txBody>
      </p:sp>
    </p:spTree>
    <p:extLst>
      <p:ext uri="{BB962C8B-B14F-4D97-AF65-F5344CB8AC3E}">
        <p14:creationId xmlns:p14="http://schemas.microsoft.com/office/powerpoint/2010/main" val="304324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792162"/>
          </a:xfrm>
        </p:spPr>
        <p:txBody>
          <a:bodyPr/>
          <a:lstStyle/>
          <a:p>
            <a:r>
              <a:rPr lang="en-GB" dirty="0"/>
              <a:t>LPFT Pharmacy Team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900"/>
            <a:ext cx="8229600" cy="4392488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14 pharmacists, 11 medicines management technicians, I MH nurse, 3 pharmacy support workers, 2 admin, 4 PTPT, 2 FTPs</a:t>
            </a:r>
          </a:p>
          <a:p>
            <a:r>
              <a:rPr lang="en-GB" sz="2000" dirty="0">
                <a:solidFill>
                  <a:schemeClr val="tx1"/>
                </a:solidFill>
              </a:rPr>
              <a:t>Mental health expertise, specialising in the use of medicines used to treat mental illness</a:t>
            </a:r>
          </a:p>
          <a:p>
            <a:r>
              <a:rPr lang="en-GB" sz="2000" dirty="0">
                <a:solidFill>
                  <a:schemeClr val="tx1"/>
                </a:solidFill>
              </a:rPr>
              <a:t>Mainly patient-facing, clinical roles, alongside consultant psychiatrists and the MDT – inpatients and community teams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Meds reviews up to highly complex, advice on most appropriate treatments for individuals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patient and carer education and counselling to empower and improve adherence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ensuring safe and secure handling of medicines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clinical governance, policy development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Medicines Information provision 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Essential and ad hoc E&amp;T for other HCPs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Legal consultations and compliance </a:t>
            </a:r>
          </a:p>
          <a:p>
            <a:pPr lvl="1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50062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50825" y="620713"/>
            <a:ext cx="6985000" cy="719137"/>
          </a:xfrm>
        </p:spPr>
        <p:txBody>
          <a:bodyPr/>
          <a:lstStyle/>
          <a:p>
            <a:pPr algn="l"/>
            <a:r>
              <a:rPr lang="en-GB" altLang="en-US" sz="3200" dirty="0"/>
              <a:t>Important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8892480" cy="4392613"/>
          </a:xfrm>
        </p:spPr>
        <p:txBody>
          <a:bodyPr/>
          <a:lstStyle/>
          <a:p>
            <a:pPr algn="just">
              <a:buFont typeface="Arial" charset="0"/>
              <a:buChar char="•"/>
              <a:defRPr/>
            </a:pPr>
            <a:r>
              <a:rPr lang="en-GB" sz="2000" b="1" dirty="0">
                <a:solidFill>
                  <a:schemeClr val="tx1"/>
                </a:solidFill>
              </a:rPr>
              <a:t>We must advocate the appropriate use of medicines in mental health because:</a:t>
            </a:r>
          </a:p>
          <a:p>
            <a:pPr lvl="1" algn="just">
              <a:buFont typeface="Arial" charset="0"/>
              <a:buChar char="–"/>
              <a:defRPr/>
            </a:pPr>
            <a:r>
              <a:rPr lang="en-GB" sz="2000" b="1" dirty="0">
                <a:solidFill>
                  <a:schemeClr val="tx1"/>
                </a:solidFill>
              </a:rPr>
              <a:t>Medicines are the mainstay of treatment for most mental illnesses.</a:t>
            </a:r>
          </a:p>
          <a:p>
            <a:pPr lvl="1" algn="just">
              <a:buFont typeface="Arial" charset="0"/>
              <a:buChar char="–"/>
              <a:defRPr/>
            </a:pPr>
            <a:r>
              <a:rPr lang="en-GB" sz="2000" b="1" dirty="0">
                <a:solidFill>
                  <a:schemeClr val="tx1"/>
                </a:solidFill>
              </a:rPr>
              <a:t>Mental health drug trials are not as robust as general medicines. </a:t>
            </a:r>
          </a:p>
          <a:p>
            <a:pPr lvl="1" algn="just">
              <a:buFont typeface="Arial" charset="0"/>
              <a:buChar char="–"/>
              <a:defRPr/>
            </a:pPr>
            <a:r>
              <a:rPr lang="en-GB" sz="2000" b="1" dirty="0">
                <a:solidFill>
                  <a:schemeClr val="tx1"/>
                </a:solidFill>
              </a:rPr>
              <a:t>There aren’t many pharmacists c/w other professions.</a:t>
            </a:r>
          </a:p>
          <a:p>
            <a:pPr lvl="1" algn="just">
              <a:buFont typeface="Arial" charset="0"/>
              <a:buChar char="–"/>
              <a:defRPr/>
            </a:pPr>
            <a:r>
              <a:rPr lang="en-GB" sz="2000" b="1" dirty="0">
                <a:solidFill>
                  <a:schemeClr val="tx1"/>
                </a:solidFill>
              </a:rPr>
              <a:t>We can only improve the wider picture through other people rather than doing it all directly ourselves – and working together</a:t>
            </a:r>
          </a:p>
          <a:p>
            <a:pPr lvl="1" algn="just">
              <a:buFont typeface="Arial" charset="0"/>
              <a:buChar char="–"/>
              <a:defRPr/>
            </a:pPr>
            <a:r>
              <a:rPr lang="en-GB" sz="2000" b="1" dirty="0">
                <a:solidFill>
                  <a:schemeClr val="tx1"/>
                </a:solidFill>
              </a:rPr>
              <a:t>Our role should be to support and educate people and provide options/choice – SDM.</a:t>
            </a:r>
          </a:p>
          <a:p>
            <a:pPr lvl="1" algn="just">
              <a:buFont typeface="Arial" charset="0"/>
              <a:buChar char="–"/>
              <a:defRPr/>
            </a:pPr>
            <a:r>
              <a:rPr lang="en-GB" sz="2000" b="1" dirty="0">
                <a:solidFill>
                  <a:schemeClr val="tx1"/>
                </a:solidFill>
              </a:rPr>
              <a:t>Many mental health staff work in isolation in the community and have little formal training on psychotropic medicines.</a:t>
            </a:r>
          </a:p>
          <a:p>
            <a:pPr lvl="1" algn="just">
              <a:buFont typeface="Arial" charset="0"/>
              <a:buChar char="–"/>
              <a:defRPr/>
            </a:pPr>
            <a:r>
              <a:rPr lang="en-GB" sz="2000" b="1" dirty="0">
                <a:solidFill>
                  <a:schemeClr val="tx1"/>
                </a:solidFill>
              </a:rPr>
              <a:t>Guidelines are fine, but only really cover about 80% people -      the ones we see in secondary care are often in the other 20%. </a:t>
            </a:r>
          </a:p>
          <a:p>
            <a:pPr marL="393192" lvl="1" indent="0">
              <a:lnSpc>
                <a:spcPct val="70000"/>
              </a:lnSpc>
              <a:buFont typeface="Arial" charset="0"/>
              <a:buNone/>
              <a:defRPr/>
            </a:pPr>
            <a:endParaRPr lang="en-GB" sz="2000" dirty="0"/>
          </a:p>
          <a:p>
            <a:pPr>
              <a:buFont typeface="Arial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6348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93D5E3F2AD73408B8770B8ED646E13" ma:contentTypeVersion="18" ma:contentTypeDescription="Create a new document." ma:contentTypeScope="" ma:versionID="1c77fe32fa330851e36300952da262e3">
  <xsd:schema xmlns:xsd="http://www.w3.org/2001/XMLSchema" xmlns:xs="http://www.w3.org/2001/XMLSchema" xmlns:p="http://schemas.microsoft.com/office/2006/metadata/properties" xmlns:ns2="87ad74db-9930-44d4-bd28-1060d8d5079c" xmlns:ns3="0eb3c25d-42a9-4315-958d-be7b69d96b18" targetNamespace="http://schemas.microsoft.com/office/2006/metadata/properties" ma:root="true" ma:fieldsID="f6c4d5e0e3d3b842e1bae84ef412e8fe" ns2:_="" ns3:_="">
    <xsd:import namespace="87ad74db-9930-44d4-bd28-1060d8d5079c"/>
    <xsd:import namespace="0eb3c25d-42a9-4315-958d-be7b69d96b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ad74db-9930-44d4-bd28-1060d8d507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428f93-caba-4eae-a083-55b189e449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b3c25d-42a9-4315-958d-be7b69d96b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67ffae4-a070-43d0-b27c-a224ae1ef286}" ma:internalName="TaxCatchAll" ma:showField="CatchAllData" ma:web="0eb3c25d-42a9-4315-958d-be7b69d96b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b3c25d-42a9-4315-958d-be7b69d96b18" xsi:nil="true"/>
    <lcf76f155ced4ddcb4097134ff3c332f xmlns="87ad74db-9930-44d4-bd28-1060d8d5079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EF1C2D-8810-49D8-BD96-0E22E7368AF2}"/>
</file>

<file path=customXml/itemProps2.xml><?xml version="1.0" encoding="utf-8"?>
<ds:datastoreItem xmlns:ds="http://schemas.openxmlformats.org/officeDocument/2006/customXml" ds:itemID="{0B03B54E-361A-45EC-A570-9BE6BF0E58A1}"/>
</file>

<file path=customXml/itemProps3.xml><?xml version="1.0" encoding="utf-8"?>
<ds:datastoreItem xmlns:ds="http://schemas.openxmlformats.org/officeDocument/2006/customXml" ds:itemID="{C60DFF3D-9F33-44CF-85A3-930198785280}"/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2241</Words>
  <Application>Microsoft Office PowerPoint</Application>
  <PresentationFormat>On-screen Show (4:3)</PresentationFormat>
  <Paragraphs>300</Paragraphs>
  <Slides>38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ＭＳ Ｐゴシック</vt:lpstr>
      <vt:lpstr>Arial</vt:lpstr>
      <vt:lpstr>Calibri</vt:lpstr>
      <vt:lpstr>Courier New</vt:lpstr>
      <vt:lpstr>Times New Roman</vt:lpstr>
      <vt:lpstr>1_Office Theme</vt:lpstr>
      <vt:lpstr>Treating Depression: New Medicines Service</vt:lpstr>
      <vt:lpstr>      Content </vt:lpstr>
      <vt:lpstr>Contacts &amp; Resources (1)</vt:lpstr>
      <vt:lpstr>Contacts &amp; Resources (2)</vt:lpstr>
      <vt:lpstr>Case Study</vt:lpstr>
      <vt:lpstr>Mr C’s Medicines O/A</vt:lpstr>
      <vt:lpstr>LPFT </vt:lpstr>
      <vt:lpstr>LPFT Pharmacy Team </vt:lpstr>
      <vt:lpstr>Important considerations</vt:lpstr>
      <vt:lpstr>Depression </vt:lpstr>
      <vt:lpstr>Symptoms - overview</vt:lpstr>
      <vt:lpstr>The Aim of Treatment</vt:lpstr>
      <vt:lpstr>Stepped-Care Model (NG90)</vt:lpstr>
      <vt:lpstr>Treatment can be divided into three phases:</vt:lpstr>
      <vt:lpstr>Acute phase </vt:lpstr>
      <vt:lpstr>Continuation phase </vt:lpstr>
      <vt:lpstr>Prophylactic phase </vt:lpstr>
      <vt:lpstr>PowerPoint Presentation</vt:lpstr>
      <vt:lpstr>PowerPoint Presentation</vt:lpstr>
      <vt:lpstr>  Antidepressants  </vt:lpstr>
      <vt:lpstr>Antidepressant Choice</vt:lpstr>
      <vt:lpstr>Choice of treatment  </vt:lpstr>
      <vt:lpstr>  Which antidepressant?</vt:lpstr>
      <vt:lpstr>Other factors affecting choice</vt:lpstr>
      <vt:lpstr>   Side effects - SSRIs</vt:lpstr>
      <vt:lpstr>PowerPoint Presentation</vt:lpstr>
      <vt:lpstr>Serotonin Syndrome</vt:lpstr>
      <vt:lpstr>Changing antidepressants      - considerations </vt:lpstr>
      <vt:lpstr>Case Study - Revisited</vt:lpstr>
      <vt:lpstr>Mr C’s Medicines O/A</vt:lpstr>
      <vt:lpstr>2. Which ONE of the following symptoms is likely to respond early on in the treatment of depression with mirtazapine? </vt:lpstr>
      <vt:lpstr> 3. With respect to NICE guidelines on the pharmacological treatment of depression with medication, which ONE of the following is true? </vt:lpstr>
      <vt:lpstr>4.  Which of the following is NOT a common side effect of tricyclic antidepressants (TCA)?  </vt:lpstr>
      <vt:lpstr>5. Which of the following combinations may result in a clinically significant drug-drug interaction and would need questioning if you saw it on a prescription:  </vt:lpstr>
      <vt:lpstr>6. Which ONE of the following statements about treatment with venlafaxine is TRUE? </vt:lpstr>
      <vt:lpstr>7. Which of the following statements is TRUE regarding treatment choices for depression?  </vt:lpstr>
      <vt:lpstr> 8. Which of the following recommendations from NICE regarding the treatment of depression is correct:  </vt:lpstr>
      <vt:lpstr>Thank you!   Questions?   What else can LPFT pharmacy team do to help?</vt:lpstr>
    </vt:vector>
  </TitlesOfParts>
  <Company>Lincolnshire 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the Pharmacological Treatments of Schizophrenia and Depression</dc:title>
  <dc:creator>Hewitt Kiran (LPT)</dc:creator>
  <cp:lastModifiedBy>HEWITT, Kiran (LINCOLNSHIRE PARTNERSHIP NHS FOUNDATION TRUST)</cp:lastModifiedBy>
  <cp:revision>76</cp:revision>
  <dcterms:created xsi:type="dcterms:W3CDTF">2019-09-03T08:05:50Z</dcterms:created>
  <dcterms:modified xsi:type="dcterms:W3CDTF">2025-09-17T16:07:03Z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0x0101000193D5E3F2AD73408B8770B8ED646E13</vt:lpwstr>
  </property>
</Properties>
</file>